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67" r:id="rId3"/>
    <p:sldId id="284" r:id="rId4"/>
    <p:sldId id="285" r:id="rId5"/>
    <p:sldId id="278" r:id="rId6"/>
    <p:sldId id="290" r:id="rId7"/>
    <p:sldId id="256" r:id="rId8"/>
    <p:sldId id="257" r:id="rId9"/>
    <p:sldId id="279" r:id="rId10"/>
    <p:sldId id="280" r:id="rId11"/>
    <p:sldId id="281" r:id="rId12"/>
    <p:sldId id="258" r:id="rId13"/>
    <p:sldId id="259" r:id="rId14"/>
    <p:sldId id="260" r:id="rId15"/>
    <p:sldId id="261" r:id="rId16"/>
    <p:sldId id="262" r:id="rId17"/>
    <p:sldId id="275" r:id="rId18"/>
    <p:sldId id="276" r:id="rId19"/>
    <p:sldId id="263" r:id="rId20"/>
    <p:sldId id="264" r:id="rId21"/>
    <p:sldId id="265" r:id="rId22"/>
    <p:sldId id="266" r:id="rId23"/>
    <p:sldId id="286" r:id="rId24"/>
    <p:sldId id="270" r:id="rId25"/>
    <p:sldId id="274" r:id="rId26"/>
    <p:sldId id="273" r:id="rId27"/>
    <p:sldId id="287" r:id="rId28"/>
    <p:sldId id="288" r:id="rId29"/>
    <p:sldId id="289"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91" autoAdjust="0"/>
    <p:restoredTop sz="94620" autoAdjust="0"/>
  </p:normalViewPr>
  <p:slideViewPr>
    <p:cSldViewPr>
      <p:cViewPr varScale="1">
        <p:scale>
          <a:sx n="41" d="100"/>
          <a:sy n="41" d="100"/>
        </p:scale>
        <p:origin x="-12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86C31-16FD-44E5-974E-A51CEB3128F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CC5AEE22-A7DD-4929-9D6F-696EF0FF2A77}">
      <dgm:prSet custT="1"/>
      <dgm:spPr>
        <a:solidFill>
          <a:schemeClr val="accent1">
            <a:lumMod val="20000"/>
            <a:lumOff val="80000"/>
          </a:schemeClr>
        </a:solidFill>
      </dgm:spPr>
      <dgm:t>
        <a:bodyPr/>
        <a:lstStyle/>
        <a:p>
          <a:pPr rtl="0"/>
          <a:r>
            <a:rPr lang="kk-KZ" sz="2800" b="1" dirty="0" smtClean="0">
              <a:solidFill>
                <a:srgbClr val="C00000"/>
              </a:solidFill>
              <a:latin typeface="Times New Roman" panose="02020603050405020304" pitchFamily="18" charset="0"/>
              <a:cs typeface="Times New Roman" panose="02020603050405020304" pitchFamily="18" charset="0"/>
            </a:rPr>
            <a:t>Жазбалар</a:t>
          </a:r>
          <a:endParaRPr lang="ru-RU" sz="2800" b="1" dirty="0">
            <a:solidFill>
              <a:srgbClr val="C00000"/>
            </a:solidFill>
            <a:latin typeface="Times New Roman" panose="02020603050405020304" pitchFamily="18" charset="0"/>
            <a:cs typeface="Times New Roman" panose="02020603050405020304" pitchFamily="18" charset="0"/>
          </a:endParaRPr>
        </a:p>
      </dgm:t>
    </dgm:pt>
    <dgm:pt modelId="{4A5D1DAD-1B42-4D4F-B6B6-EDB5A5D65148}" type="parTrans" cxnId="{871DA4B5-5FEB-4AAD-ABFD-61168E042ABF}">
      <dgm:prSet/>
      <dgm:spPr/>
      <dgm:t>
        <a:bodyPr/>
        <a:lstStyle/>
        <a:p>
          <a:endParaRPr lang="ru-RU"/>
        </a:p>
      </dgm:t>
    </dgm:pt>
    <dgm:pt modelId="{7C24EC9F-D3F0-40E3-978F-AD6238AD13E4}" type="sibTrans" cxnId="{871DA4B5-5FEB-4AAD-ABFD-61168E042ABF}">
      <dgm:prSet/>
      <dgm:spPr/>
      <dgm:t>
        <a:bodyPr/>
        <a:lstStyle/>
        <a:p>
          <a:endParaRPr lang="ru-RU"/>
        </a:p>
      </dgm:t>
    </dgm:pt>
    <dgm:pt modelId="{227518A2-94FC-46E1-84D6-09B33B14FE82}">
      <dgm:prSet custT="1"/>
      <dgm:spPr>
        <a:solidFill>
          <a:schemeClr val="accent2">
            <a:lumMod val="20000"/>
            <a:lumOff val="80000"/>
          </a:schemeClr>
        </a:solidFill>
      </dgm:spPr>
      <dgm:t>
        <a:bodyPr/>
        <a:lstStyle/>
        <a:p>
          <a:pPr algn="l" rtl="0"/>
          <a:r>
            <a:rPr lang="kk-KZ" sz="2400" dirty="0" smtClean="0">
              <a:solidFill>
                <a:srgbClr val="C00000"/>
              </a:solidFill>
              <a:latin typeface="Times New Roman" panose="02020603050405020304" pitchFamily="18" charset="0"/>
              <a:cs typeface="Times New Roman" panose="02020603050405020304" pitchFamily="18" charset="0"/>
            </a:rPr>
            <a:t>Басқа </a:t>
          </a:r>
          <a:r>
            <a:rPr lang="en-US" sz="2400" dirty="0" smtClean="0">
              <a:solidFill>
                <a:srgbClr val="C00000"/>
              </a:solidFill>
              <a:latin typeface="Times New Roman" panose="02020603050405020304" pitchFamily="18" charset="0"/>
              <a:cs typeface="Times New Roman" panose="02020603050405020304" pitchFamily="18" charset="0"/>
            </a:rPr>
            <a:t>      </a:t>
          </a:r>
          <a:r>
            <a:rPr lang="kk-KZ" sz="2400" dirty="0" smtClean="0">
              <a:solidFill>
                <a:srgbClr val="C00000"/>
              </a:solidFill>
              <a:latin typeface="Times New Roman" panose="02020603050405020304" pitchFamily="18" charset="0"/>
              <a:cs typeface="Times New Roman" panose="02020603050405020304" pitchFamily="18" charset="0"/>
            </a:rPr>
            <a:t>артефактілер	</a:t>
          </a:r>
          <a:endParaRPr lang="en-US" sz="2400" dirty="0" smtClean="0">
            <a:solidFill>
              <a:srgbClr val="C00000"/>
            </a:solidFill>
            <a:latin typeface="Times New Roman" panose="02020603050405020304" pitchFamily="18" charset="0"/>
            <a:cs typeface="Times New Roman" panose="02020603050405020304" pitchFamily="18" charset="0"/>
          </a:endParaRPr>
        </a:p>
        <a:p>
          <a:pPr algn="ctr" rtl="0"/>
          <a:r>
            <a:rPr lang="en-US" sz="2400" b="1" dirty="0" smtClean="0">
              <a:solidFill>
                <a:srgbClr val="C00000"/>
              </a:solidFill>
              <a:latin typeface="Times New Roman" panose="02020603050405020304" pitchFamily="18" charset="0"/>
              <a:cs typeface="Times New Roman" panose="02020603050405020304" pitchFamily="18" charset="0"/>
            </a:rPr>
            <a:t>- </a:t>
          </a:r>
          <a:r>
            <a:rPr lang="kk-KZ" sz="2400" b="1" dirty="0" smtClean="0">
              <a:solidFill>
                <a:srgbClr val="C00000"/>
              </a:solidFill>
              <a:latin typeface="Times New Roman" panose="02020603050405020304" pitchFamily="18" charset="0"/>
              <a:cs typeface="Times New Roman" panose="02020603050405020304" pitchFamily="18" charset="0"/>
            </a:rPr>
            <a:t>15741</a:t>
          </a:r>
          <a:endParaRPr lang="ru-RU" sz="2400" b="1" dirty="0">
            <a:solidFill>
              <a:srgbClr val="C00000"/>
            </a:solidFill>
            <a:latin typeface="Times New Roman" panose="02020603050405020304" pitchFamily="18" charset="0"/>
            <a:cs typeface="Times New Roman" panose="02020603050405020304" pitchFamily="18" charset="0"/>
          </a:endParaRPr>
        </a:p>
      </dgm:t>
    </dgm:pt>
    <dgm:pt modelId="{B220486D-D7BD-49FF-A6D8-1732BDFFE5F5}" type="parTrans" cxnId="{A2FB1654-4C3C-4E09-AF07-0F06878ACF1E}">
      <dgm:prSet/>
      <dgm:spPr/>
      <dgm:t>
        <a:bodyPr/>
        <a:lstStyle/>
        <a:p>
          <a:endParaRPr lang="ru-RU"/>
        </a:p>
      </dgm:t>
    </dgm:pt>
    <dgm:pt modelId="{AF9391EB-6171-40BB-935C-A8040B303FB3}" type="sibTrans" cxnId="{A2FB1654-4C3C-4E09-AF07-0F06878ACF1E}">
      <dgm:prSet/>
      <dgm:spPr/>
      <dgm:t>
        <a:bodyPr/>
        <a:lstStyle/>
        <a:p>
          <a:endParaRPr lang="ru-RU"/>
        </a:p>
      </dgm:t>
    </dgm:pt>
    <dgm:pt modelId="{02B0C035-12DD-4D65-8964-97440F37D909}">
      <dgm:prSet custT="1"/>
      <dgm:spPr>
        <a:solidFill>
          <a:schemeClr val="accent2">
            <a:lumMod val="20000"/>
            <a:lumOff val="80000"/>
          </a:schemeClr>
        </a:solidFill>
      </dgm:spPr>
      <dgm:t>
        <a:bodyPr/>
        <a:lstStyle/>
        <a:p>
          <a:pPr algn="l" rtl="0"/>
          <a:r>
            <a:rPr lang="kk-KZ" sz="2400" dirty="0" smtClean="0">
              <a:solidFill>
                <a:srgbClr val="C00000"/>
              </a:solidFill>
              <a:latin typeface="Times New Roman" panose="02020603050405020304" pitchFamily="18" charset="0"/>
              <a:cs typeface="Times New Roman" panose="02020603050405020304" pitchFamily="18" charset="0"/>
            </a:rPr>
            <a:t>Археология	</a:t>
          </a:r>
          <a:r>
            <a:rPr lang="en-US" sz="2400" b="1" dirty="0" smtClean="0">
              <a:solidFill>
                <a:srgbClr val="C00000"/>
              </a:solidFill>
              <a:latin typeface="Times New Roman" panose="02020603050405020304" pitchFamily="18" charset="0"/>
              <a:cs typeface="Times New Roman" panose="02020603050405020304" pitchFamily="18" charset="0"/>
            </a:rPr>
            <a:t>- </a:t>
          </a:r>
          <a:r>
            <a:rPr lang="kk-KZ" sz="2400" b="1" dirty="0" smtClean="0">
              <a:solidFill>
                <a:srgbClr val="C00000"/>
              </a:solidFill>
              <a:latin typeface="Times New Roman" panose="02020603050405020304" pitchFamily="18" charset="0"/>
              <a:cs typeface="Times New Roman" panose="02020603050405020304" pitchFamily="18" charset="0"/>
            </a:rPr>
            <a:t>921</a:t>
          </a:r>
          <a:endParaRPr lang="ru-RU" sz="2400" b="1" dirty="0">
            <a:solidFill>
              <a:srgbClr val="C00000"/>
            </a:solidFill>
            <a:latin typeface="Times New Roman" panose="02020603050405020304" pitchFamily="18" charset="0"/>
            <a:cs typeface="Times New Roman" panose="02020603050405020304" pitchFamily="18" charset="0"/>
          </a:endParaRPr>
        </a:p>
      </dgm:t>
    </dgm:pt>
    <dgm:pt modelId="{D29DE373-138F-4343-8C34-A747C52428DB}" type="parTrans" cxnId="{53BD3FF0-D30E-47C9-B0A3-3C9AA5A1F32D}">
      <dgm:prSet/>
      <dgm:spPr/>
      <dgm:t>
        <a:bodyPr/>
        <a:lstStyle/>
        <a:p>
          <a:endParaRPr lang="ru-RU"/>
        </a:p>
      </dgm:t>
    </dgm:pt>
    <dgm:pt modelId="{C7998B8E-F1BC-4660-9004-498C8EC669CB}" type="sibTrans" cxnId="{53BD3FF0-D30E-47C9-B0A3-3C9AA5A1F32D}">
      <dgm:prSet/>
      <dgm:spPr/>
      <dgm:t>
        <a:bodyPr/>
        <a:lstStyle/>
        <a:p>
          <a:endParaRPr lang="ru-RU"/>
        </a:p>
      </dgm:t>
    </dgm:pt>
    <dgm:pt modelId="{78E56F6B-26FF-477C-A313-E0EB6FB421A6}">
      <dgm:prSet custT="1"/>
      <dgm:spPr>
        <a:solidFill>
          <a:schemeClr val="accent2">
            <a:lumMod val="20000"/>
            <a:lumOff val="80000"/>
          </a:schemeClr>
        </a:solidFill>
      </dgm:spPr>
      <dgm:t>
        <a:bodyPr/>
        <a:lstStyle/>
        <a:p>
          <a:pPr algn="l" rtl="0"/>
          <a:r>
            <a:rPr lang="kk-KZ" sz="2400" dirty="0" smtClean="0">
              <a:solidFill>
                <a:srgbClr val="C00000"/>
              </a:solidFill>
              <a:latin typeface="Times New Roman" panose="02020603050405020304" pitchFamily="18" charset="0"/>
              <a:cs typeface="Times New Roman" panose="02020603050405020304" pitchFamily="18" charset="0"/>
            </a:rPr>
            <a:t>Жаратылыстану ғылымдары	</a:t>
          </a:r>
          <a:endParaRPr lang="en-US" sz="2400" dirty="0" smtClean="0">
            <a:solidFill>
              <a:srgbClr val="C00000"/>
            </a:solidFill>
            <a:latin typeface="Times New Roman" panose="02020603050405020304" pitchFamily="18" charset="0"/>
            <a:cs typeface="Times New Roman" panose="02020603050405020304" pitchFamily="18" charset="0"/>
          </a:endParaRPr>
        </a:p>
        <a:p>
          <a:pPr algn="ctr" rtl="0"/>
          <a:r>
            <a:rPr lang="en-US" sz="2400" b="1" dirty="0" smtClean="0">
              <a:solidFill>
                <a:srgbClr val="C00000"/>
              </a:solidFill>
              <a:latin typeface="Times New Roman" panose="02020603050405020304" pitchFamily="18" charset="0"/>
              <a:cs typeface="Times New Roman" panose="02020603050405020304" pitchFamily="18" charset="0"/>
            </a:rPr>
            <a:t>- </a:t>
          </a:r>
          <a:r>
            <a:rPr lang="kk-KZ" sz="2400" b="1" dirty="0" smtClean="0">
              <a:solidFill>
                <a:srgbClr val="C00000"/>
              </a:solidFill>
              <a:latin typeface="Times New Roman" panose="02020603050405020304" pitchFamily="18" charset="0"/>
              <a:cs typeface="Times New Roman" panose="02020603050405020304" pitchFamily="18" charset="0"/>
            </a:rPr>
            <a:t>1028</a:t>
          </a:r>
          <a:endParaRPr lang="ru-RU" sz="2400" b="1" dirty="0">
            <a:solidFill>
              <a:srgbClr val="C00000"/>
            </a:solidFill>
            <a:latin typeface="Times New Roman" panose="02020603050405020304" pitchFamily="18" charset="0"/>
            <a:cs typeface="Times New Roman" panose="02020603050405020304" pitchFamily="18" charset="0"/>
          </a:endParaRPr>
        </a:p>
      </dgm:t>
    </dgm:pt>
    <dgm:pt modelId="{98439FDB-F7DD-424C-B264-5ACA3F74E5D5}" type="parTrans" cxnId="{37C43B00-7BBC-40B5-AE4B-24639C6AC0FC}">
      <dgm:prSet/>
      <dgm:spPr/>
      <dgm:t>
        <a:bodyPr/>
        <a:lstStyle/>
        <a:p>
          <a:endParaRPr lang="ru-RU"/>
        </a:p>
      </dgm:t>
    </dgm:pt>
    <dgm:pt modelId="{77784969-74A6-40DB-8316-F11BD92A9404}" type="sibTrans" cxnId="{37C43B00-7BBC-40B5-AE4B-24639C6AC0FC}">
      <dgm:prSet/>
      <dgm:spPr/>
      <dgm:t>
        <a:bodyPr/>
        <a:lstStyle/>
        <a:p>
          <a:endParaRPr lang="ru-RU"/>
        </a:p>
      </dgm:t>
    </dgm:pt>
    <dgm:pt modelId="{9045CA3F-E47D-4A6F-9125-E8E1C0369445}">
      <dgm:prSet/>
      <dgm:spPr/>
      <dgm:t>
        <a:bodyPr/>
        <a:lstStyle/>
        <a:p>
          <a:endParaRPr lang="ru-RU"/>
        </a:p>
      </dgm:t>
    </dgm:pt>
    <dgm:pt modelId="{0CB81CC2-0C06-40C2-A2AF-9F5282727D7F}" type="parTrans" cxnId="{12F54AE7-4593-4D64-AC1D-395257C897C4}">
      <dgm:prSet/>
      <dgm:spPr/>
      <dgm:t>
        <a:bodyPr/>
        <a:lstStyle/>
        <a:p>
          <a:endParaRPr lang="ru-RU"/>
        </a:p>
      </dgm:t>
    </dgm:pt>
    <dgm:pt modelId="{DE102BFE-506A-4E3E-AD67-3B7415ABC534}" type="sibTrans" cxnId="{12F54AE7-4593-4D64-AC1D-395257C897C4}">
      <dgm:prSet/>
      <dgm:spPr/>
      <dgm:t>
        <a:bodyPr/>
        <a:lstStyle/>
        <a:p>
          <a:endParaRPr lang="ru-RU"/>
        </a:p>
      </dgm:t>
    </dgm:pt>
    <dgm:pt modelId="{D07E4D5A-9077-4A36-AB86-A8F7AA8FABA4}">
      <dgm:prSet/>
      <dgm:spPr/>
      <dgm:t>
        <a:bodyPr/>
        <a:lstStyle/>
        <a:p>
          <a:endParaRPr lang="ru-RU"/>
        </a:p>
      </dgm:t>
    </dgm:pt>
    <dgm:pt modelId="{E0DB6E04-A2FF-4055-AAF0-AA85D43E8224}" type="parTrans" cxnId="{C76BE192-860E-4B62-9BF2-07224EA42C84}">
      <dgm:prSet/>
      <dgm:spPr/>
      <dgm:t>
        <a:bodyPr/>
        <a:lstStyle/>
        <a:p>
          <a:endParaRPr lang="ru-RU"/>
        </a:p>
      </dgm:t>
    </dgm:pt>
    <dgm:pt modelId="{1CD45F89-21CA-4AE5-837F-D8B73CA968A2}" type="sibTrans" cxnId="{C76BE192-860E-4B62-9BF2-07224EA42C84}">
      <dgm:prSet/>
      <dgm:spPr/>
      <dgm:t>
        <a:bodyPr/>
        <a:lstStyle/>
        <a:p>
          <a:endParaRPr lang="ru-RU"/>
        </a:p>
      </dgm:t>
    </dgm:pt>
    <dgm:pt modelId="{6286279B-670B-46CF-8B3E-EB1C5919890C}">
      <dgm:prSet/>
      <dgm:spPr/>
      <dgm:t>
        <a:bodyPr/>
        <a:lstStyle/>
        <a:p>
          <a:endParaRPr lang="ru-RU"/>
        </a:p>
      </dgm:t>
    </dgm:pt>
    <dgm:pt modelId="{D8A1AFF2-6DD7-4883-BDAE-FD37E694963D}" type="parTrans" cxnId="{59B93C74-8AFF-4E7B-B6D0-B42E07E8E703}">
      <dgm:prSet/>
      <dgm:spPr/>
      <dgm:t>
        <a:bodyPr/>
        <a:lstStyle/>
        <a:p>
          <a:endParaRPr lang="ru-RU"/>
        </a:p>
      </dgm:t>
    </dgm:pt>
    <dgm:pt modelId="{48B9BE7F-96ED-4BC1-9958-1C9D60FAB4B5}" type="sibTrans" cxnId="{59B93C74-8AFF-4E7B-B6D0-B42E07E8E703}">
      <dgm:prSet/>
      <dgm:spPr/>
      <dgm:t>
        <a:bodyPr/>
        <a:lstStyle/>
        <a:p>
          <a:endParaRPr lang="ru-RU"/>
        </a:p>
      </dgm:t>
    </dgm:pt>
    <dgm:pt modelId="{43252A9A-8880-4453-8AA7-30E79F8C27BB}">
      <dgm:prSet/>
      <dgm:spPr/>
      <dgm:t>
        <a:bodyPr/>
        <a:lstStyle/>
        <a:p>
          <a:endParaRPr lang="ru-RU"/>
        </a:p>
      </dgm:t>
    </dgm:pt>
    <dgm:pt modelId="{B40403D8-2CD0-4EFC-8863-31B38199AB4E}" type="parTrans" cxnId="{6E2CC6FC-5D55-4106-9A1E-C46F1712D12F}">
      <dgm:prSet/>
      <dgm:spPr/>
      <dgm:t>
        <a:bodyPr/>
        <a:lstStyle/>
        <a:p>
          <a:endParaRPr lang="ru-RU"/>
        </a:p>
      </dgm:t>
    </dgm:pt>
    <dgm:pt modelId="{7D95A552-EDE0-4CCC-986F-6E9254EB18B5}" type="sibTrans" cxnId="{6E2CC6FC-5D55-4106-9A1E-C46F1712D12F}">
      <dgm:prSet/>
      <dgm:spPr/>
      <dgm:t>
        <a:bodyPr/>
        <a:lstStyle/>
        <a:p>
          <a:endParaRPr lang="ru-RU"/>
        </a:p>
      </dgm:t>
    </dgm:pt>
    <dgm:pt modelId="{40D52357-5806-4791-B1BF-9FB161EA835D}">
      <dgm:prSet/>
      <dgm:spPr/>
      <dgm:t>
        <a:bodyPr/>
        <a:lstStyle/>
        <a:p>
          <a:endParaRPr lang="ru-RU"/>
        </a:p>
      </dgm:t>
    </dgm:pt>
    <dgm:pt modelId="{13ED1D8A-EE23-45AD-BC50-B885F299F86F}" type="parTrans" cxnId="{2D8A1422-9101-440B-B4B7-3E22A0A70108}">
      <dgm:prSet/>
      <dgm:spPr/>
      <dgm:t>
        <a:bodyPr/>
        <a:lstStyle/>
        <a:p>
          <a:endParaRPr lang="ru-RU"/>
        </a:p>
      </dgm:t>
    </dgm:pt>
    <dgm:pt modelId="{2E4DA646-5612-40C6-9037-81C58CED1625}" type="sibTrans" cxnId="{2D8A1422-9101-440B-B4B7-3E22A0A70108}">
      <dgm:prSet/>
      <dgm:spPr/>
      <dgm:t>
        <a:bodyPr/>
        <a:lstStyle/>
        <a:p>
          <a:endParaRPr lang="ru-RU"/>
        </a:p>
      </dgm:t>
    </dgm:pt>
    <dgm:pt modelId="{0D4880BD-9DC5-46E3-BF45-244392CCBACF}" type="pres">
      <dgm:prSet presAssocID="{A4F86C31-16FD-44E5-974E-A51CEB3128F0}" presName="matrix" presStyleCnt="0">
        <dgm:presLayoutVars>
          <dgm:chMax val="1"/>
          <dgm:dir/>
          <dgm:resizeHandles val="exact"/>
        </dgm:presLayoutVars>
      </dgm:prSet>
      <dgm:spPr/>
      <dgm:t>
        <a:bodyPr/>
        <a:lstStyle/>
        <a:p>
          <a:endParaRPr lang="ru-RU"/>
        </a:p>
      </dgm:t>
    </dgm:pt>
    <dgm:pt modelId="{0BE26F41-571B-4DC3-B43A-D78F90AF626F}" type="pres">
      <dgm:prSet presAssocID="{A4F86C31-16FD-44E5-974E-A51CEB3128F0}" presName="diamond" presStyleLbl="bgShp" presStyleIdx="0" presStyleCnt="1" custScaleX="136709"/>
      <dgm:spPr/>
    </dgm:pt>
    <dgm:pt modelId="{51710CA1-56C0-4EB1-87C6-1CC4FBF4370A}" type="pres">
      <dgm:prSet presAssocID="{A4F86C31-16FD-44E5-974E-A51CEB3128F0}" presName="quad1" presStyleLbl="node1" presStyleIdx="0" presStyleCnt="4" custScaleX="114185" custLinFactNeighborX="-9753" custLinFactNeighborY="1006">
        <dgm:presLayoutVars>
          <dgm:chMax val="0"/>
          <dgm:chPref val="0"/>
          <dgm:bulletEnabled val="1"/>
        </dgm:presLayoutVars>
      </dgm:prSet>
      <dgm:spPr/>
      <dgm:t>
        <a:bodyPr/>
        <a:lstStyle/>
        <a:p>
          <a:endParaRPr lang="ru-RU"/>
        </a:p>
      </dgm:t>
    </dgm:pt>
    <dgm:pt modelId="{968F180F-B9D6-486B-8173-89C6522171E5}" type="pres">
      <dgm:prSet presAssocID="{A4F86C31-16FD-44E5-974E-A51CEB3128F0}" presName="quad2" presStyleLbl="node1" presStyleIdx="1" presStyleCnt="4" custScaleX="125998" custLinFactNeighborX="12399" custLinFactNeighborY="1607">
        <dgm:presLayoutVars>
          <dgm:chMax val="0"/>
          <dgm:chPref val="0"/>
          <dgm:bulletEnabled val="1"/>
        </dgm:presLayoutVars>
      </dgm:prSet>
      <dgm:spPr/>
      <dgm:t>
        <a:bodyPr/>
        <a:lstStyle/>
        <a:p>
          <a:endParaRPr lang="ru-RU"/>
        </a:p>
      </dgm:t>
    </dgm:pt>
    <dgm:pt modelId="{5DDC74F7-D787-48F5-9C43-74EA9C0A7595}" type="pres">
      <dgm:prSet presAssocID="{A4F86C31-16FD-44E5-974E-A51CEB3128F0}" presName="quad3" presStyleLbl="node1" presStyleIdx="2" presStyleCnt="4" custScaleX="114184" custLinFactNeighborX="-9153" custLinFactNeighborY="-2223">
        <dgm:presLayoutVars>
          <dgm:chMax val="0"/>
          <dgm:chPref val="0"/>
          <dgm:bulletEnabled val="1"/>
        </dgm:presLayoutVars>
      </dgm:prSet>
      <dgm:spPr/>
      <dgm:t>
        <a:bodyPr/>
        <a:lstStyle/>
        <a:p>
          <a:endParaRPr lang="ru-RU"/>
        </a:p>
      </dgm:t>
    </dgm:pt>
    <dgm:pt modelId="{9AF7CE55-97A2-42EB-8992-EAA1A33FA200}" type="pres">
      <dgm:prSet presAssocID="{A4F86C31-16FD-44E5-974E-A51CEB3128F0}" presName="quad4" presStyleLbl="node1" presStyleIdx="3" presStyleCnt="4" custScaleX="119507" custLinFactNeighborX="12399" custLinFactNeighborY="-2223">
        <dgm:presLayoutVars>
          <dgm:chMax val="0"/>
          <dgm:chPref val="0"/>
          <dgm:bulletEnabled val="1"/>
        </dgm:presLayoutVars>
      </dgm:prSet>
      <dgm:spPr/>
      <dgm:t>
        <a:bodyPr/>
        <a:lstStyle/>
        <a:p>
          <a:endParaRPr lang="ru-RU"/>
        </a:p>
      </dgm:t>
    </dgm:pt>
  </dgm:ptLst>
  <dgm:cxnLst>
    <dgm:cxn modelId="{53BD3FF0-D30E-47C9-B0A3-3C9AA5A1F32D}" srcId="{A4F86C31-16FD-44E5-974E-A51CEB3128F0}" destId="{02B0C035-12DD-4D65-8964-97440F37D909}" srcOrd="2" destOrd="0" parTransId="{D29DE373-138F-4343-8C34-A747C52428DB}" sibTransId="{C7998B8E-F1BC-4660-9004-498C8EC669CB}"/>
    <dgm:cxn modelId="{871DA4B5-5FEB-4AAD-ABFD-61168E042ABF}" srcId="{A4F86C31-16FD-44E5-974E-A51CEB3128F0}" destId="{CC5AEE22-A7DD-4929-9D6F-696EF0FF2A77}" srcOrd="0" destOrd="0" parTransId="{4A5D1DAD-1B42-4D4F-B6B6-EDB5A5D65148}" sibTransId="{7C24EC9F-D3F0-40E3-978F-AD6238AD13E4}"/>
    <dgm:cxn modelId="{D155547F-B1B7-4AA8-A965-7858B7ADB720}" type="presOf" srcId="{CC5AEE22-A7DD-4929-9D6F-696EF0FF2A77}" destId="{51710CA1-56C0-4EB1-87C6-1CC4FBF4370A}" srcOrd="0" destOrd="0" presId="urn:microsoft.com/office/officeart/2005/8/layout/matrix3"/>
    <dgm:cxn modelId="{6E2CC6FC-5D55-4106-9A1E-C46F1712D12F}" srcId="{A4F86C31-16FD-44E5-974E-A51CEB3128F0}" destId="{43252A9A-8880-4453-8AA7-30E79F8C27BB}" srcOrd="7" destOrd="0" parTransId="{B40403D8-2CD0-4EFC-8863-31B38199AB4E}" sibTransId="{7D95A552-EDE0-4CCC-986F-6E9254EB18B5}"/>
    <dgm:cxn modelId="{C76BE192-860E-4B62-9BF2-07224EA42C84}" srcId="{A4F86C31-16FD-44E5-974E-A51CEB3128F0}" destId="{D07E4D5A-9077-4A36-AB86-A8F7AA8FABA4}" srcOrd="5" destOrd="0" parTransId="{E0DB6E04-A2FF-4055-AAF0-AA85D43E8224}" sibTransId="{1CD45F89-21CA-4AE5-837F-D8B73CA968A2}"/>
    <dgm:cxn modelId="{8F16C518-0465-4496-8BDD-E64B9FE92782}" type="presOf" srcId="{02B0C035-12DD-4D65-8964-97440F37D909}" destId="{5DDC74F7-D787-48F5-9C43-74EA9C0A7595}" srcOrd="0" destOrd="0" presId="urn:microsoft.com/office/officeart/2005/8/layout/matrix3"/>
    <dgm:cxn modelId="{CAB67F67-3114-4797-A476-F93F5AB2EFF6}" type="presOf" srcId="{227518A2-94FC-46E1-84D6-09B33B14FE82}" destId="{968F180F-B9D6-486B-8173-89C6522171E5}" srcOrd="0" destOrd="0" presId="urn:microsoft.com/office/officeart/2005/8/layout/matrix3"/>
    <dgm:cxn modelId="{BBD9B7BE-F331-470C-BD93-AE43F216F1DC}" type="presOf" srcId="{A4F86C31-16FD-44E5-974E-A51CEB3128F0}" destId="{0D4880BD-9DC5-46E3-BF45-244392CCBACF}" srcOrd="0" destOrd="0" presId="urn:microsoft.com/office/officeart/2005/8/layout/matrix3"/>
    <dgm:cxn modelId="{1020E7D3-4E27-4490-9CFC-159CA0541CD0}" type="presOf" srcId="{78E56F6B-26FF-477C-A313-E0EB6FB421A6}" destId="{9AF7CE55-97A2-42EB-8992-EAA1A33FA200}" srcOrd="0" destOrd="0" presId="urn:microsoft.com/office/officeart/2005/8/layout/matrix3"/>
    <dgm:cxn modelId="{12F54AE7-4593-4D64-AC1D-395257C897C4}" srcId="{A4F86C31-16FD-44E5-974E-A51CEB3128F0}" destId="{9045CA3F-E47D-4A6F-9125-E8E1C0369445}" srcOrd="4" destOrd="0" parTransId="{0CB81CC2-0C06-40C2-A2AF-9F5282727D7F}" sibTransId="{DE102BFE-506A-4E3E-AD67-3B7415ABC534}"/>
    <dgm:cxn modelId="{59B93C74-8AFF-4E7B-B6D0-B42E07E8E703}" srcId="{A4F86C31-16FD-44E5-974E-A51CEB3128F0}" destId="{6286279B-670B-46CF-8B3E-EB1C5919890C}" srcOrd="6" destOrd="0" parTransId="{D8A1AFF2-6DD7-4883-BDAE-FD37E694963D}" sibTransId="{48B9BE7F-96ED-4BC1-9958-1C9D60FAB4B5}"/>
    <dgm:cxn modelId="{A2FB1654-4C3C-4E09-AF07-0F06878ACF1E}" srcId="{A4F86C31-16FD-44E5-974E-A51CEB3128F0}" destId="{227518A2-94FC-46E1-84D6-09B33B14FE82}" srcOrd="1" destOrd="0" parTransId="{B220486D-D7BD-49FF-A6D8-1732BDFFE5F5}" sibTransId="{AF9391EB-6171-40BB-935C-A8040B303FB3}"/>
    <dgm:cxn modelId="{2D8A1422-9101-440B-B4B7-3E22A0A70108}" srcId="{A4F86C31-16FD-44E5-974E-A51CEB3128F0}" destId="{40D52357-5806-4791-B1BF-9FB161EA835D}" srcOrd="8" destOrd="0" parTransId="{13ED1D8A-EE23-45AD-BC50-B885F299F86F}" sibTransId="{2E4DA646-5612-40C6-9037-81C58CED1625}"/>
    <dgm:cxn modelId="{37C43B00-7BBC-40B5-AE4B-24639C6AC0FC}" srcId="{A4F86C31-16FD-44E5-974E-A51CEB3128F0}" destId="{78E56F6B-26FF-477C-A313-E0EB6FB421A6}" srcOrd="3" destOrd="0" parTransId="{98439FDB-F7DD-424C-B264-5ACA3F74E5D5}" sibTransId="{77784969-74A6-40DB-8316-F11BD92A9404}"/>
    <dgm:cxn modelId="{9299C7B9-224F-42D4-A1ED-D6FED6674CF2}" type="presParOf" srcId="{0D4880BD-9DC5-46E3-BF45-244392CCBACF}" destId="{0BE26F41-571B-4DC3-B43A-D78F90AF626F}" srcOrd="0" destOrd="0" presId="urn:microsoft.com/office/officeart/2005/8/layout/matrix3"/>
    <dgm:cxn modelId="{B3BE9446-E781-4B33-82DC-EB0FB42930AE}" type="presParOf" srcId="{0D4880BD-9DC5-46E3-BF45-244392CCBACF}" destId="{51710CA1-56C0-4EB1-87C6-1CC4FBF4370A}" srcOrd="1" destOrd="0" presId="urn:microsoft.com/office/officeart/2005/8/layout/matrix3"/>
    <dgm:cxn modelId="{44BB482E-ED5A-4FEA-88F3-B7729EF484C9}" type="presParOf" srcId="{0D4880BD-9DC5-46E3-BF45-244392CCBACF}" destId="{968F180F-B9D6-486B-8173-89C6522171E5}" srcOrd="2" destOrd="0" presId="urn:microsoft.com/office/officeart/2005/8/layout/matrix3"/>
    <dgm:cxn modelId="{0E65B1A5-60CA-4423-B4BB-DE8155C682C7}" type="presParOf" srcId="{0D4880BD-9DC5-46E3-BF45-244392CCBACF}" destId="{5DDC74F7-D787-48F5-9C43-74EA9C0A7595}" srcOrd="3" destOrd="0" presId="urn:microsoft.com/office/officeart/2005/8/layout/matrix3"/>
    <dgm:cxn modelId="{1409EBD1-86BF-4925-965F-886C11E61863}" type="presParOf" srcId="{0D4880BD-9DC5-46E3-BF45-244392CCBACF}" destId="{9AF7CE55-97A2-42EB-8992-EAA1A33FA200}"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26F41-571B-4DC3-B43A-D78F90AF626F}">
      <dsp:nvSpPr>
        <dsp:cNvPr id="0" name=""/>
        <dsp:cNvSpPr/>
      </dsp:nvSpPr>
      <dsp:spPr>
        <a:xfrm>
          <a:off x="651714" y="0"/>
          <a:ext cx="7481547" cy="547260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10CA1-56C0-4EB1-87C6-1CC4FBF4370A}">
      <dsp:nvSpPr>
        <dsp:cNvPr id="0" name=""/>
        <dsp:cNvSpPr/>
      </dsp:nvSpPr>
      <dsp:spPr>
        <a:xfrm>
          <a:off x="1816545" y="541368"/>
          <a:ext cx="2437070" cy="2134317"/>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kk-KZ" sz="2800" b="1" kern="1200" dirty="0" smtClean="0">
              <a:solidFill>
                <a:srgbClr val="C00000"/>
              </a:solidFill>
              <a:latin typeface="Times New Roman" panose="02020603050405020304" pitchFamily="18" charset="0"/>
              <a:cs typeface="Times New Roman" panose="02020603050405020304" pitchFamily="18" charset="0"/>
            </a:rPr>
            <a:t>Жазбалар</a:t>
          </a:r>
          <a:endParaRPr lang="ru-RU" sz="2800" b="1" kern="1200" dirty="0">
            <a:solidFill>
              <a:srgbClr val="C00000"/>
            </a:solidFill>
            <a:latin typeface="Times New Roman" panose="02020603050405020304" pitchFamily="18" charset="0"/>
            <a:cs typeface="Times New Roman" panose="02020603050405020304" pitchFamily="18" charset="0"/>
          </a:endParaRPr>
        </a:p>
      </dsp:txBody>
      <dsp:txXfrm>
        <a:off x="1920734" y="645557"/>
        <a:ext cx="2228692" cy="1925939"/>
      </dsp:txXfrm>
    </dsp:sp>
    <dsp:sp modelId="{968F180F-B9D6-486B-8173-89C6522171E5}">
      <dsp:nvSpPr>
        <dsp:cNvPr id="0" name=""/>
        <dsp:cNvSpPr/>
      </dsp:nvSpPr>
      <dsp:spPr>
        <a:xfrm>
          <a:off x="4461771" y="554196"/>
          <a:ext cx="2689196" cy="2134317"/>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kk-KZ" sz="2400" kern="1200" dirty="0" smtClean="0">
              <a:solidFill>
                <a:srgbClr val="C00000"/>
              </a:solidFill>
              <a:latin typeface="Times New Roman" panose="02020603050405020304" pitchFamily="18" charset="0"/>
              <a:cs typeface="Times New Roman" panose="02020603050405020304" pitchFamily="18" charset="0"/>
            </a:rPr>
            <a:t>Басқа </a:t>
          </a:r>
          <a:r>
            <a:rPr lang="en-US" sz="2400" kern="1200" dirty="0" smtClean="0">
              <a:solidFill>
                <a:srgbClr val="C00000"/>
              </a:solidFill>
              <a:latin typeface="Times New Roman" panose="02020603050405020304" pitchFamily="18" charset="0"/>
              <a:cs typeface="Times New Roman" panose="02020603050405020304" pitchFamily="18" charset="0"/>
            </a:rPr>
            <a:t>      </a:t>
          </a:r>
          <a:r>
            <a:rPr lang="kk-KZ" sz="2400" kern="1200" dirty="0" smtClean="0">
              <a:solidFill>
                <a:srgbClr val="C00000"/>
              </a:solidFill>
              <a:latin typeface="Times New Roman" panose="02020603050405020304" pitchFamily="18" charset="0"/>
              <a:cs typeface="Times New Roman" panose="02020603050405020304" pitchFamily="18" charset="0"/>
            </a:rPr>
            <a:t>артефактілер	</a:t>
          </a:r>
          <a:endParaRPr lang="en-US" sz="2400" kern="1200" dirty="0" smtClean="0">
            <a:solidFill>
              <a:srgbClr val="C00000"/>
            </a:solidFill>
            <a:latin typeface="Times New Roman" panose="02020603050405020304" pitchFamily="18" charset="0"/>
            <a:cs typeface="Times New Roman" panose="02020603050405020304" pitchFamily="18" charset="0"/>
          </a:endParaRPr>
        </a:p>
        <a:p>
          <a:pPr lvl="0" algn="ctr" defTabSz="1066800" rtl="0">
            <a:lnSpc>
              <a:spcPct val="90000"/>
            </a:lnSpc>
            <a:spcBef>
              <a:spcPct val="0"/>
            </a:spcBef>
            <a:spcAft>
              <a:spcPct val="35000"/>
            </a:spcAft>
          </a:pPr>
          <a:r>
            <a:rPr lang="en-US" sz="2400" b="1" kern="1200" dirty="0" smtClean="0">
              <a:solidFill>
                <a:srgbClr val="C00000"/>
              </a:solidFill>
              <a:latin typeface="Times New Roman" panose="02020603050405020304" pitchFamily="18" charset="0"/>
              <a:cs typeface="Times New Roman" panose="02020603050405020304" pitchFamily="18" charset="0"/>
            </a:rPr>
            <a:t>- </a:t>
          </a:r>
          <a:r>
            <a:rPr lang="kk-KZ" sz="2400" b="1" kern="1200" dirty="0" smtClean="0">
              <a:solidFill>
                <a:srgbClr val="C00000"/>
              </a:solidFill>
              <a:latin typeface="Times New Roman" panose="02020603050405020304" pitchFamily="18" charset="0"/>
              <a:cs typeface="Times New Roman" panose="02020603050405020304" pitchFamily="18" charset="0"/>
            </a:rPr>
            <a:t>15741</a:t>
          </a:r>
          <a:endParaRPr lang="ru-RU" sz="2400" b="1" kern="1200" dirty="0">
            <a:solidFill>
              <a:srgbClr val="C00000"/>
            </a:solidFill>
            <a:latin typeface="Times New Roman" panose="02020603050405020304" pitchFamily="18" charset="0"/>
            <a:cs typeface="Times New Roman" panose="02020603050405020304" pitchFamily="18" charset="0"/>
          </a:endParaRPr>
        </a:p>
      </dsp:txBody>
      <dsp:txXfrm>
        <a:off x="4565960" y="658385"/>
        <a:ext cx="2480818" cy="1925939"/>
      </dsp:txXfrm>
    </dsp:sp>
    <dsp:sp modelId="{5DDC74F7-D787-48F5-9C43-74EA9C0A7595}">
      <dsp:nvSpPr>
        <dsp:cNvPr id="0" name=""/>
        <dsp:cNvSpPr/>
      </dsp:nvSpPr>
      <dsp:spPr>
        <a:xfrm>
          <a:off x="1829361" y="2770947"/>
          <a:ext cx="2437048" cy="2134317"/>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kk-KZ" sz="2400" kern="1200" dirty="0" smtClean="0">
              <a:solidFill>
                <a:srgbClr val="C00000"/>
              </a:solidFill>
              <a:latin typeface="Times New Roman" panose="02020603050405020304" pitchFamily="18" charset="0"/>
              <a:cs typeface="Times New Roman" panose="02020603050405020304" pitchFamily="18" charset="0"/>
            </a:rPr>
            <a:t>Археология	</a:t>
          </a:r>
          <a:r>
            <a:rPr lang="en-US" sz="2400" b="1" kern="1200" dirty="0" smtClean="0">
              <a:solidFill>
                <a:srgbClr val="C00000"/>
              </a:solidFill>
              <a:latin typeface="Times New Roman" panose="02020603050405020304" pitchFamily="18" charset="0"/>
              <a:cs typeface="Times New Roman" panose="02020603050405020304" pitchFamily="18" charset="0"/>
            </a:rPr>
            <a:t>- </a:t>
          </a:r>
          <a:r>
            <a:rPr lang="kk-KZ" sz="2400" b="1" kern="1200" dirty="0" smtClean="0">
              <a:solidFill>
                <a:srgbClr val="C00000"/>
              </a:solidFill>
              <a:latin typeface="Times New Roman" panose="02020603050405020304" pitchFamily="18" charset="0"/>
              <a:cs typeface="Times New Roman" panose="02020603050405020304" pitchFamily="18" charset="0"/>
            </a:rPr>
            <a:t>921</a:t>
          </a:r>
          <a:endParaRPr lang="ru-RU" sz="2400" b="1" kern="1200" dirty="0">
            <a:solidFill>
              <a:srgbClr val="C00000"/>
            </a:solidFill>
            <a:latin typeface="Times New Roman" panose="02020603050405020304" pitchFamily="18" charset="0"/>
            <a:cs typeface="Times New Roman" panose="02020603050405020304" pitchFamily="18" charset="0"/>
          </a:endParaRPr>
        </a:p>
      </dsp:txBody>
      <dsp:txXfrm>
        <a:off x="1933550" y="2875136"/>
        <a:ext cx="2228670" cy="1925939"/>
      </dsp:txXfrm>
    </dsp:sp>
    <dsp:sp modelId="{9AF7CE55-97A2-42EB-8992-EAA1A33FA200}">
      <dsp:nvSpPr>
        <dsp:cNvPr id="0" name=""/>
        <dsp:cNvSpPr/>
      </dsp:nvSpPr>
      <dsp:spPr>
        <a:xfrm>
          <a:off x="4531040" y="2770947"/>
          <a:ext cx="2550658" cy="2134317"/>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kk-KZ" sz="2400" kern="1200" dirty="0" smtClean="0">
              <a:solidFill>
                <a:srgbClr val="C00000"/>
              </a:solidFill>
              <a:latin typeface="Times New Roman" panose="02020603050405020304" pitchFamily="18" charset="0"/>
              <a:cs typeface="Times New Roman" panose="02020603050405020304" pitchFamily="18" charset="0"/>
            </a:rPr>
            <a:t>Жаратылыстану ғылымдары	</a:t>
          </a:r>
          <a:endParaRPr lang="en-US" sz="2400" kern="1200" dirty="0" smtClean="0">
            <a:solidFill>
              <a:srgbClr val="C00000"/>
            </a:solidFill>
            <a:latin typeface="Times New Roman" panose="02020603050405020304" pitchFamily="18" charset="0"/>
            <a:cs typeface="Times New Roman" panose="02020603050405020304" pitchFamily="18" charset="0"/>
          </a:endParaRPr>
        </a:p>
        <a:p>
          <a:pPr lvl="0" algn="ctr" defTabSz="1066800" rtl="0">
            <a:lnSpc>
              <a:spcPct val="90000"/>
            </a:lnSpc>
            <a:spcBef>
              <a:spcPct val="0"/>
            </a:spcBef>
            <a:spcAft>
              <a:spcPct val="35000"/>
            </a:spcAft>
          </a:pPr>
          <a:r>
            <a:rPr lang="en-US" sz="2400" b="1" kern="1200" dirty="0" smtClean="0">
              <a:solidFill>
                <a:srgbClr val="C00000"/>
              </a:solidFill>
              <a:latin typeface="Times New Roman" panose="02020603050405020304" pitchFamily="18" charset="0"/>
              <a:cs typeface="Times New Roman" panose="02020603050405020304" pitchFamily="18" charset="0"/>
            </a:rPr>
            <a:t>- </a:t>
          </a:r>
          <a:r>
            <a:rPr lang="kk-KZ" sz="2400" b="1" kern="1200" dirty="0" smtClean="0">
              <a:solidFill>
                <a:srgbClr val="C00000"/>
              </a:solidFill>
              <a:latin typeface="Times New Roman" panose="02020603050405020304" pitchFamily="18" charset="0"/>
              <a:cs typeface="Times New Roman" panose="02020603050405020304" pitchFamily="18" charset="0"/>
            </a:rPr>
            <a:t>1028</a:t>
          </a:r>
          <a:endParaRPr lang="ru-RU" sz="2400" b="1" kern="1200" dirty="0">
            <a:solidFill>
              <a:srgbClr val="C00000"/>
            </a:solidFill>
            <a:latin typeface="Times New Roman" panose="02020603050405020304" pitchFamily="18" charset="0"/>
            <a:cs typeface="Times New Roman" panose="02020603050405020304" pitchFamily="18" charset="0"/>
          </a:endParaRPr>
        </a:p>
      </dsp:txBody>
      <dsp:txXfrm>
        <a:off x="4635229" y="2875136"/>
        <a:ext cx="2342280" cy="192593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29.10.2019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29.10.2019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29.10.2019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29.10.2019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csmrk.kz/" TargetMode="External"/><Relationship Id="rId3" Type="http://schemas.openxmlformats.org/officeDocument/2006/relationships/hyperlink" Target="http://museolog.unesco.kz/" TargetMode="External"/><Relationship Id="rId7" Type="http://schemas.openxmlformats.org/officeDocument/2006/relationships/hyperlink" Target="http://192.168.1.4:8080/Museolog/" TargetMode="External"/><Relationship Id="rId2" Type="http://schemas.openxmlformats.org/officeDocument/2006/relationships/hyperlink" Target="http://ru.unesco.kz/" TargetMode="External"/><Relationship Id="rId1" Type="http://schemas.openxmlformats.org/officeDocument/2006/relationships/slideLayout" Target="../slideLayouts/slideLayout1.xml"/><Relationship Id="rId6" Type="http://schemas.openxmlformats.org/officeDocument/2006/relationships/hyperlink" Target="http://old.unesco.kz/ip/ppt/museolog_rus.pdf" TargetMode="External"/><Relationship Id="rId5" Type="http://schemas.openxmlformats.org/officeDocument/2006/relationships/hyperlink" Target="http://kemel.ucoz.kz/" TargetMode="External"/><Relationship Id="rId4" Type="http://schemas.openxmlformats.org/officeDocument/2006/relationships/hyperlink" Target="http://sourceforge.net/projects/museolo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88640"/>
            <a:ext cx="8350696" cy="1872208"/>
          </a:xfrm>
          <a:solidFill>
            <a:schemeClr val="accent2">
              <a:lumMod val="20000"/>
              <a:lumOff val="80000"/>
            </a:schemeClr>
          </a:solidFill>
        </p:spPr>
        <p:txBody>
          <a:bodyPr>
            <a:normAutofit/>
          </a:bodyPr>
          <a:lstStyle/>
          <a:p>
            <a:r>
              <a:rPr lang="kk-KZ" sz="3600" b="1" dirty="0" smtClean="0">
                <a:latin typeface="Times New Roman" panose="02020603050405020304" pitchFamily="18" charset="0"/>
                <a:cs typeface="Times New Roman" panose="02020603050405020304" pitchFamily="18" charset="0"/>
              </a:rPr>
              <a:t>Тақырыбы: </a:t>
            </a:r>
            <a:r>
              <a:rPr lang="kk-KZ" sz="3600" b="1" dirty="0" smtClean="0">
                <a:solidFill>
                  <a:srgbClr val="C00000"/>
                </a:solidFill>
                <a:latin typeface="Times New Roman" panose="02020603050405020304" pitchFamily="18" charset="0"/>
                <a:cs typeface="Times New Roman" panose="02020603050405020304" pitchFamily="18" charset="0"/>
              </a:rPr>
              <a:t>«Музеолог</a:t>
            </a:r>
            <a:r>
              <a:rPr lang="kk-KZ" sz="3600" b="1" dirty="0">
                <a:solidFill>
                  <a:srgbClr val="C00000"/>
                </a:solidFill>
                <a:latin typeface="Times New Roman" panose="02020603050405020304" pitchFamily="18" charset="0"/>
                <a:cs typeface="Times New Roman" panose="02020603050405020304" pitchFamily="18" charset="0"/>
              </a:rPr>
              <a:t>» бағдарламасы – музейлік озық технологиялардың жаңа түрі» </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4" name="Picture 1031" descr="Museolog big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276872"/>
            <a:ext cx="3779910" cy="458112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03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9853"/>
          <a:stretch/>
        </p:blipFill>
        <p:spPr bwMode="auto">
          <a:xfrm>
            <a:off x="3779912" y="2276872"/>
            <a:ext cx="5364088" cy="194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3" descr="C:\Users\Баха\Downloads\65f80171852d802e91ed52c8fcea576a.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601" t="8469" b="12866"/>
          <a:stretch/>
        </p:blipFill>
        <p:spPr bwMode="auto">
          <a:xfrm>
            <a:off x="3779911" y="4221088"/>
            <a:ext cx="5364089" cy="26431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4582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881" y="116632"/>
            <a:ext cx="7418536" cy="706090"/>
          </a:xfrm>
          <a:solidFill>
            <a:schemeClr val="accent2">
              <a:lumMod val="20000"/>
              <a:lumOff val="80000"/>
            </a:schemeClr>
          </a:solidFill>
        </p:spPr>
        <p:txBody>
          <a:bodyPr>
            <a:normAutofit fontScale="90000"/>
          </a:bodyPr>
          <a:lstStyle/>
          <a:p>
            <a:r>
              <a:rPr lang="kk-KZ" sz="3600" b="1" dirty="0" smtClean="0">
                <a:solidFill>
                  <a:srgbClr val="C00000"/>
                </a:solidFill>
                <a:latin typeface="Times New Roman" panose="02020603050405020304" pitchFamily="18" charset="0"/>
                <a:cs typeface="Times New Roman" panose="02020603050405020304" pitchFamily="18" charset="0"/>
              </a:rPr>
              <a:t>Басқа артефактілер. Аңшы құралдары</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4102" name="Picture 6" descr="D:\Kalniyaz Bakytzhan\Documents\ЖҰМЫСТАН\ҚАРУ-ЖАРАҚ ҚОРЫ\АҢШЫ ҚҰРАЛДАРЫ ФОТО\КП 1213 куты.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8790" y="1523472"/>
            <a:ext cx="2520280" cy="1808748"/>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descr="D:\Kalniyaz Bakytzhan\Documents\ЖҰМЫСТАН\ҚАРУ-ЖАРАҚ ҚОРЫ\АҢШЫ ҚҰРАЛДАРЫ ФОТО\КП 1221 окшантай.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1500425"/>
            <a:ext cx="1918596" cy="2165326"/>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D:\Kalniyaz Bakytzhan\Documents\ЖҰМЫСТАН\ҚАРУ-ЖАРАҚ ҚОРЫ\АҢШЫ ҚҰРАЛДАРЫ ФОТО\КП 9509 колоколь.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5941" y="1500425"/>
            <a:ext cx="3198676" cy="1831795"/>
          </a:xfrm>
          <a:prstGeom prst="rect">
            <a:avLst/>
          </a:prstGeom>
          <a:noFill/>
          <a:extLst>
            <a:ext uri="{909E8E84-426E-40DD-AFC4-6F175D3DCCD1}">
              <a14:hiddenFill xmlns:a14="http://schemas.microsoft.com/office/drawing/2010/main" xmlns="">
                <a:solidFill>
                  <a:srgbClr val="FFFFFF"/>
                </a:solidFill>
              </a14:hiddenFill>
            </a:ext>
          </a:extLst>
        </p:spPr>
      </p:pic>
      <p:pic>
        <p:nvPicPr>
          <p:cNvPr id="4105" name="Picture 9" descr="D:\Kalniyaz Bakytzhan\Documents\ЖҰМЫСТАН\ҚАРУ-ЖАРАҚ ҚОРЫ\АҢШЫ ҚҰРАЛДАРЫ ФОТО\КП 121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4074832"/>
            <a:ext cx="2927065" cy="1946308"/>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C:\Users\Баха\Desktop\Дәріқалта.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79912" y="4096870"/>
            <a:ext cx="2160240" cy="2160240"/>
          </a:xfrm>
          <a:prstGeom prst="rect">
            <a:avLst/>
          </a:prstGeom>
          <a:noFill/>
          <a:extLst>
            <a:ext uri="{909E8E84-426E-40DD-AFC4-6F175D3DCCD1}">
              <a14:hiddenFill xmlns:a14="http://schemas.microsoft.com/office/drawing/2010/main" xmlns="">
                <a:solidFill>
                  <a:srgbClr val="FFFFFF"/>
                </a:solidFill>
              </a14:hiddenFill>
            </a:ext>
          </a:extLst>
        </p:spPr>
      </p:pic>
      <p:pic>
        <p:nvPicPr>
          <p:cNvPr id="4107" name="Picture 11" descr="D:\Kalniyaz Bakytzhan\Documents\ЖҰМЫСТАН\ҚАРУ-ЖАРАҚ ҚОРЫ\АҢШЫ ҚҰРАЛДАРЫ ФОТО\КП 3407.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84193" y="3983363"/>
            <a:ext cx="1872208" cy="237210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48790" y="1012086"/>
            <a:ext cx="334778" cy="369332"/>
          </a:xfrm>
          <a:prstGeom prst="rect">
            <a:avLst/>
          </a:prstGeom>
          <a:noFill/>
        </p:spPr>
        <p:txBody>
          <a:bodyPr wrap="square" rtlCol="0">
            <a:spAutoFit/>
          </a:bodyPr>
          <a:lstStyle/>
          <a:p>
            <a:r>
              <a:rPr lang="kk-KZ" b="1" dirty="0" smtClean="0"/>
              <a:t>1</a:t>
            </a:r>
            <a:endParaRPr lang="ru-RU" b="1" dirty="0"/>
          </a:p>
        </p:txBody>
      </p:sp>
      <p:sp>
        <p:nvSpPr>
          <p:cNvPr id="5" name="TextBox 4"/>
          <p:cNvSpPr txBox="1"/>
          <p:nvPr/>
        </p:nvSpPr>
        <p:spPr>
          <a:xfrm>
            <a:off x="3275853" y="1012086"/>
            <a:ext cx="360041" cy="369332"/>
          </a:xfrm>
          <a:prstGeom prst="rect">
            <a:avLst/>
          </a:prstGeom>
          <a:noFill/>
        </p:spPr>
        <p:txBody>
          <a:bodyPr wrap="square" rtlCol="0">
            <a:spAutoFit/>
          </a:bodyPr>
          <a:lstStyle/>
          <a:p>
            <a:r>
              <a:rPr lang="kk-KZ" b="1" dirty="0" smtClean="0"/>
              <a:t>2</a:t>
            </a:r>
            <a:endParaRPr lang="ru-RU" b="1" dirty="0"/>
          </a:p>
        </p:txBody>
      </p:sp>
      <p:sp>
        <p:nvSpPr>
          <p:cNvPr id="6" name="TextBox 5"/>
          <p:cNvSpPr txBox="1"/>
          <p:nvPr/>
        </p:nvSpPr>
        <p:spPr>
          <a:xfrm>
            <a:off x="5655941" y="1012086"/>
            <a:ext cx="428227" cy="369332"/>
          </a:xfrm>
          <a:prstGeom prst="rect">
            <a:avLst/>
          </a:prstGeom>
          <a:noFill/>
        </p:spPr>
        <p:txBody>
          <a:bodyPr wrap="square" rtlCol="0">
            <a:spAutoFit/>
          </a:bodyPr>
          <a:lstStyle/>
          <a:p>
            <a:r>
              <a:rPr lang="kk-KZ" b="1" dirty="0"/>
              <a:t>3</a:t>
            </a:r>
            <a:endParaRPr lang="ru-RU" b="1" dirty="0"/>
          </a:p>
        </p:txBody>
      </p:sp>
      <p:sp>
        <p:nvSpPr>
          <p:cNvPr id="7" name="TextBox 6"/>
          <p:cNvSpPr txBox="1"/>
          <p:nvPr/>
        </p:nvSpPr>
        <p:spPr>
          <a:xfrm>
            <a:off x="348790" y="3532603"/>
            <a:ext cx="478794" cy="369332"/>
          </a:xfrm>
          <a:prstGeom prst="rect">
            <a:avLst/>
          </a:prstGeom>
          <a:noFill/>
        </p:spPr>
        <p:txBody>
          <a:bodyPr wrap="square" rtlCol="0">
            <a:spAutoFit/>
          </a:bodyPr>
          <a:lstStyle/>
          <a:p>
            <a:r>
              <a:rPr lang="kk-KZ" dirty="0" smtClean="0"/>
              <a:t>4</a:t>
            </a:r>
            <a:endParaRPr lang="ru-RU" dirty="0"/>
          </a:p>
        </p:txBody>
      </p:sp>
      <p:sp>
        <p:nvSpPr>
          <p:cNvPr id="8" name="TextBox 7"/>
          <p:cNvSpPr txBox="1"/>
          <p:nvPr/>
        </p:nvSpPr>
        <p:spPr>
          <a:xfrm>
            <a:off x="3455875" y="4007023"/>
            <a:ext cx="180021" cy="369332"/>
          </a:xfrm>
          <a:prstGeom prst="rect">
            <a:avLst/>
          </a:prstGeom>
          <a:noFill/>
        </p:spPr>
        <p:txBody>
          <a:bodyPr wrap="square" rtlCol="0">
            <a:spAutoFit/>
          </a:bodyPr>
          <a:lstStyle/>
          <a:p>
            <a:r>
              <a:rPr lang="kk-KZ" dirty="0" smtClean="0"/>
              <a:t>5</a:t>
            </a:r>
            <a:endParaRPr lang="ru-RU" dirty="0"/>
          </a:p>
        </p:txBody>
      </p:sp>
      <p:sp>
        <p:nvSpPr>
          <p:cNvPr id="9" name="TextBox 8"/>
          <p:cNvSpPr txBox="1"/>
          <p:nvPr/>
        </p:nvSpPr>
        <p:spPr>
          <a:xfrm>
            <a:off x="6156176" y="4007023"/>
            <a:ext cx="288032" cy="369332"/>
          </a:xfrm>
          <a:prstGeom prst="rect">
            <a:avLst/>
          </a:prstGeom>
          <a:noFill/>
        </p:spPr>
        <p:txBody>
          <a:bodyPr wrap="square" rtlCol="0">
            <a:spAutoFit/>
          </a:bodyPr>
          <a:lstStyle/>
          <a:p>
            <a:r>
              <a:rPr lang="kk-KZ" dirty="0"/>
              <a:t>6</a:t>
            </a:r>
            <a:endParaRPr lang="ru-RU" dirty="0"/>
          </a:p>
        </p:txBody>
      </p:sp>
      <p:sp>
        <p:nvSpPr>
          <p:cNvPr id="10" name="TextBox 9"/>
          <p:cNvSpPr txBox="1"/>
          <p:nvPr/>
        </p:nvSpPr>
        <p:spPr>
          <a:xfrm>
            <a:off x="348790" y="3379744"/>
            <a:ext cx="2423010" cy="400110"/>
          </a:xfrm>
          <a:prstGeom prst="rect">
            <a:avLst/>
          </a:prstGeom>
          <a:noFill/>
        </p:spPr>
        <p:txBody>
          <a:bodyPr wrap="square" rtlCol="0">
            <a:spAutoFit/>
          </a:bodyPr>
          <a:lstStyle/>
          <a:p>
            <a:pPr algn="ctr"/>
            <a:r>
              <a:rPr lang="kk-KZ" sz="2000" b="1" dirty="0" smtClean="0"/>
              <a:t>Құты</a:t>
            </a:r>
            <a:endParaRPr lang="ru-RU" sz="2000" b="1" dirty="0"/>
          </a:p>
        </p:txBody>
      </p:sp>
      <p:sp>
        <p:nvSpPr>
          <p:cNvPr id="11" name="TextBox 10"/>
          <p:cNvSpPr txBox="1"/>
          <p:nvPr/>
        </p:nvSpPr>
        <p:spPr>
          <a:xfrm>
            <a:off x="3670524" y="3705500"/>
            <a:ext cx="1523927" cy="400110"/>
          </a:xfrm>
          <a:prstGeom prst="rect">
            <a:avLst/>
          </a:prstGeom>
          <a:noFill/>
        </p:spPr>
        <p:txBody>
          <a:bodyPr wrap="square" rtlCol="0">
            <a:spAutoFit/>
          </a:bodyPr>
          <a:lstStyle/>
          <a:p>
            <a:r>
              <a:rPr lang="kk-KZ" sz="2000" b="1" dirty="0" smtClean="0"/>
              <a:t>Оқшантай</a:t>
            </a:r>
            <a:endParaRPr lang="ru-RU" sz="2000" b="1" dirty="0"/>
          </a:p>
        </p:txBody>
      </p:sp>
      <p:sp>
        <p:nvSpPr>
          <p:cNvPr id="12" name="TextBox 11"/>
          <p:cNvSpPr txBox="1"/>
          <p:nvPr/>
        </p:nvSpPr>
        <p:spPr>
          <a:xfrm>
            <a:off x="6660232" y="3469650"/>
            <a:ext cx="1368152" cy="400110"/>
          </a:xfrm>
          <a:prstGeom prst="rect">
            <a:avLst/>
          </a:prstGeom>
          <a:noFill/>
        </p:spPr>
        <p:txBody>
          <a:bodyPr wrap="square" rtlCol="0">
            <a:spAutoFit/>
          </a:bodyPr>
          <a:lstStyle/>
          <a:p>
            <a:r>
              <a:rPr lang="kk-KZ" sz="2000" b="1" dirty="0"/>
              <a:t>Қ</a:t>
            </a:r>
            <a:r>
              <a:rPr lang="kk-KZ" sz="2000" b="1" dirty="0" smtClean="0"/>
              <a:t>оңырау</a:t>
            </a:r>
            <a:endParaRPr lang="ru-RU" sz="2000" b="1" dirty="0"/>
          </a:p>
        </p:txBody>
      </p:sp>
      <p:sp>
        <p:nvSpPr>
          <p:cNvPr id="13" name="TextBox 12"/>
          <p:cNvSpPr txBox="1"/>
          <p:nvPr/>
        </p:nvSpPr>
        <p:spPr>
          <a:xfrm>
            <a:off x="804211" y="6170799"/>
            <a:ext cx="1967589" cy="400110"/>
          </a:xfrm>
          <a:prstGeom prst="rect">
            <a:avLst/>
          </a:prstGeom>
          <a:noFill/>
        </p:spPr>
        <p:txBody>
          <a:bodyPr wrap="square" rtlCol="0">
            <a:spAutoFit/>
          </a:bodyPr>
          <a:lstStyle/>
          <a:p>
            <a:pPr algn="ctr"/>
            <a:r>
              <a:rPr lang="kk-KZ" sz="2000" b="1" dirty="0">
                <a:latin typeface="Times New Roman" panose="02020603050405020304" pitchFamily="18" charset="0"/>
                <a:cs typeface="Times New Roman" panose="02020603050405020304" pitchFamily="18" charset="0"/>
              </a:rPr>
              <a:t>Б</a:t>
            </a:r>
            <a:r>
              <a:rPr lang="kk-KZ" sz="2000" b="1" dirty="0" smtClean="0">
                <a:latin typeface="Times New Roman" panose="02020603050405020304" pitchFamily="18" charset="0"/>
                <a:cs typeface="Times New Roman" panose="02020603050405020304" pitchFamily="18" charset="0"/>
              </a:rPr>
              <a:t>алдақ</a:t>
            </a:r>
            <a:endParaRPr lang="ru-RU" sz="20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923928" y="6355465"/>
            <a:ext cx="1584176" cy="400110"/>
          </a:xfrm>
          <a:prstGeom prst="rect">
            <a:avLst/>
          </a:prstGeom>
          <a:noFill/>
        </p:spPr>
        <p:txBody>
          <a:bodyPr wrap="square" rtlCol="0">
            <a:spAutoFit/>
          </a:bodyPr>
          <a:lstStyle/>
          <a:p>
            <a:pPr algn="ctr"/>
            <a:r>
              <a:rPr lang="kk-KZ" sz="2000" b="1" dirty="0" smtClean="0">
                <a:latin typeface="Times New Roman" panose="02020603050405020304" pitchFamily="18" charset="0"/>
                <a:cs typeface="Times New Roman" panose="02020603050405020304" pitchFamily="18" charset="0"/>
              </a:rPr>
              <a:t>Дәріқалта</a:t>
            </a:r>
            <a:endParaRPr lang="ru-RU" sz="2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660232" y="6386243"/>
            <a:ext cx="1896169" cy="400110"/>
          </a:xfrm>
          <a:prstGeom prst="rect">
            <a:avLst/>
          </a:prstGeom>
          <a:noFill/>
        </p:spPr>
        <p:txBody>
          <a:bodyPr wrap="square" rtlCol="0">
            <a:spAutoFit/>
          </a:bodyPr>
          <a:lstStyle/>
          <a:p>
            <a:pPr algn="ctr"/>
            <a:r>
              <a:rPr lang="kk-KZ" sz="2000" b="1" dirty="0" smtClean="0">
                <a:latin typeface="Times New Roman" panose="02020603050405020304" pitchFamily="18" charset="0"/>
                <a:cs typeface="Times New Roman" panose="02020603050405020304" pitchFamily="18" charset="0"/>
              </a:rPr>
              <a:t>Жем салғыш</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2291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103"/>
                                        </p:tgtEl>
                                        <p:attrNameLst>
                                          <p:attrName>style.visibility</p:attrName>
                                        </p:attrNameLst>
                                      </p:cBhvr>
                                      <p:to>
                                        <p:strVal val="visible"/>
                                      </p:to>
                                    </p:set>
                                    <p:animEffect transition="in" filter="wipe(down)">
                                      <p:cBhvr>
                                        <p:cTn id="14" dur="500"/>
                                        <p:tgtEl>
                                          <p:spTgt spid="410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p:cTn id="19" dur="500" fill="hold"/>
                                        <p:tgtEl>
                                          <p:spTgt spid="4104"/>
                                        </p:tgtEl>
                                        <p:attrNameLst>
                                          <p:attrName>ppt_w</p:attrName>
                                        </p:attrNameLst>
                                      </p:cBhvr>
                                      <p:tavLst>
                                        <p:tav tm="0">
                                          <p:val>
                                            <p:fltVal val="0"/>
                                          </p:val>
                                        </p:tav>
                                        <p:tav tm="100000">
                                          <p:val>
                                            <p:strVal val="#ppt_w"/>
                                          </p:val>
                                        </p:tav>
                                      </p:tavLst>
                                    </p:anim>
                                    <p:anim calcmode="lin" valueType="num">
                                      <p:cBhvr>
                                        <p:cTn id="20" dur="500" fill="hold"/>
                                        <p:tgtEl>
                                          <p:spTgt spid="4104"/>
                                        </p:tgtEl>
                                        <p:attrNameLst>
                                          <p:attrName>ppt_h</p:attrName>
                                        </p:attrNameLst>
                                      </p:cBhvr>
                                      <p:tavLst>
                                        <p:tav tm="0">
                                          <p:val>
                                            <p:fltVal val="0"/>
                                          </p:val>
                                        </p:tav>
                                        <p:tav tm="100000">
                                          <p:val>
                                            <p:strVal val="#ppt_h"/>
                                          </p:val>
                                        </p:tav>
                                      </p:tavLst>
                                    </p:anim>
                                    <p:animEffect transition="in" filter="fade">
                                      <p:cBhvr>
                                        <p:cTn id="21" dur="500"/>
                                        <p:tgtEl>
                                          <p:spTgt spid="410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105"/>
                                        </p:tgtEl>
                                        <p:attrNameLst>
                                          <p:attrName>style.visibility</p:attrName>
                                        </p:attrNameLst>
                                      </p:cBhvr>
                                      <p:to>
                                        <p:strVal val="visible"/>
                                      </p:to>
                                    </p:set>
                                    <p:anim calcmode="lin" valueType="num">
                                      <p:cBhvr>
                                        <p:cTn id="26" dur="1000" fill="hold"/>
                                        <p:tgtEl>
                                          <p:spTgt spid="4105"/>
                                        </p:tgtEl>
                                        <p:attrNameLst>
                                          <p:attrName>ppt_w</p:attrName>
                                        </p:attrNameLst>
                                      </p:cBhvr>
                                      <p:tavLst>
                                        <p:tav tm="0">
                                          <p:val>
                                            <p:fltVal val="0"/>
                                          </p:val>
                                        </p:tav>
                                        <p:tav tm="100000">
                                          <p:val>
                                            <p:strVal val="#ppt_w"/>
                                          </p:val>
                                        </p:tav>
                                      </p:tavLst>
                                    </p:anim>
                                    <p:anim calcmode="lin" valueType="num">
                                      <p:cBhvr>
                                        <p:cTn id="27" dur="1000" fill="hold"/>
                                        <p:tgtEl>
                                          <p:spTgt spid="4105"/>
                                        </p:tgtEl>
                                        <p:attrNameLst>
                                          <p:attrName>ppt_h</p:attrName>
                                        </p:attrNameLst>
                                      </p:cBhvr>
                                      <p:tavLst>
                                        <p:tav tm="0">
                                          <p:val>
                                            <p:fltVal val="0"/>
                                          </p:val>
                                        </p:tav>
                                        <p:tav tm="100000">
                                          <p:val>
                                            <p:strVal val="#ppt_h"/>
                                          </p:val>
                                        </p:tav>
                                      </p:tavLst>
                                    </p:anim>
                                    <p:anim calcmode="lin" valueType="num">
                                      <p:cBhvr>
                                        <p:cTn id="28" dur="1000" fill="hold"/>
                                        <p:tgtEl>
                                          <p:spTgt spid="4105"/>
                                        </p:tgtEl>
                                        <p:attrNameLst>
                                          <p:attrName>style.rotation</p:attrName>
                                        </p:attrNameLst>
                                      </p:cBhvr>
                                      <p:tavLst>
                                        <p:tav tm="0">
                                          <p:val>
                                            <p:fltVal val="90"/>
                                          </p:val>
                                        </p:tav>
                                        <p:tav tm="100000">
                                          <p:val>
                                            <p:fltVal val="0"/>
                                          </p:val>
                                        </p:tav>
                                      </p:tavLst>
                                    </p:anim>
                                    <p:animEffect transition="in" filter="fade">
                                      <p:cBhvr>
                                        <p:cTn id="29" dur="1000"/>
                                        <p:tgtEl>
                                          <p:spTgt spid="4105"/>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4106"/>
                                        </p:tgtEl>
                                        <p:attrNameLst>
                                          <p:attrName>style.visibility</p:attrName>
                                        </p:attrNameLst>
                                      </p:cBhvr>
                                      <p:to>
                                        <p:strVal val="visible"/>
                                      </p:to>
                                    </p:set>
                                    <p:animEffect transition="in" filter="fade">
                                      <p:cBhvr>
                                        <p:cTn id="34" dur="2000"/>
                                        <p:tgtEl>
                                          <p:spTgt spid="4106"/>
                                        </p:tgtEl>
                                      </p:cBhvr>
                                    </p:animEffect>
                                    <p:anim calcmode="lin" valueType="num">
                                      <p:cBhvr>
                                        <p:cTn id="35" dur="2000" fill="hold"/>
                                        <p:tgtEl>
                                          <p:spTgt spid="4106"/>
                                        </p:tgtEl>
                                        <p:attrNameLst>
                                          <p:attrName>ppt_w</p:attrName>
                                        </p:attrNameLst>
                                      </p:cBhvr>
                                      <p:tavLst>
                                        <p:tav tm="0" fmla="#ppt_w*sin(2.5*pi*$)">
                                          <p:val>
                                            <p:fltVal val="0"/>
                                          </p:val>
                                        </p:tav>
                                        <p:tav tm="100000">
                                          <p:val>
                                            <p:fltVal val="1"/>
                                          </p:val>
                                        </p:tav>
                                      </p:tavLst>
                                    </p:anim>
                                    <p:anim calcmode="lin" valueType="num">
                                      <p:cBhvr>
                                        <p:cTn id="36" dur="2000" fill="hold"/>
                                        <p:tgtEl>
                                          <p:spTgt spid="410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107"/>
                                        </p:tgtEl>
                                        <p:attrNameLst>
                                          <p:attrName>style.visibility</p:attrName>
                                        </p:attrNameLst>
                                      </p:cBhvr>
                                      <p:to>
                                        <p:strVal val="visible"/>
                                      </p:to>
                                    </p:set>
                                    <p:animEffect transition="in" filter="barn(inVertical)">
                                      <p:cBhvr>
                                        <p:cTn id="41" dur="500"/>
                                        <p:tgtEl>
                                          <p:spTgt spid="410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arn(inVertical)">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arn(inVertical)">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056784" cy="778098"/>
          </a:xfrm>
          <a:solidFill>
            <a:schemeClr val="accent2">
              <a:lumMod val="20000"/>
              <a:lumOff val="80000"/>
            </a:schemeClr>
          </a:solidFill>
        </p:spPr>
        <p:txBody>
          <a:bodyPr>
            <a:normAutofit/>
          </a:bodyPr>
          <a:lstStyle/>
          <a:p>
            <a:r>
              <a:rPr lang="kk-KZ" sz="3600" b="1" dirty="0" smtClean="0">
                <a:solidFill>
                  <a:srgbClr val="C00000"/>
                </a:solidFill>
                <a:latin typeface="Times New Roman" panose="02020603050405020304" pitchFamily="18" charset="0"/>
                <a:cs typeface="Times New Roman" panose="02020603050405020304" pitchFamily="18" charset="0"/>
              </a:rPr>
              <a:t>Артефактілер. Археология</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7503" y="2132856"/>
            <a:ext cx="4320481" cy="3384376"/>
          </a:xfrm>
        </p:spPr>
      </p:pic>
      <p:pic>
        <p:nvPicPr>
          <p:cNvPr id="5122" name="Picture 2" descr="C:\Users\Баха\Downloads\IMG_198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29175" y="2132856"/>
            <a:ext cx="4507321" cy="3384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003162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136904" cy="648072"/>
          </a:xfrm>
          <a:solidFill>
            <a:schemeClr val="accent2">
              <a:lumMod val="20000"/>
              <a:lumOff val="80000"/>
            </a:schemeClr>
          </a:solidFill>
        </p:spPr>
        <p:txBody>
          <a:bodyPr>
            <a:normAutofit/>
          </a:bodyPr>
          <a:lstStyle/>
          <a:p>
            <a:r>
              <a:rPr lang="kk-KZ" sz="3200" b="1" dirty="0" smtClean="0">
                <a:solidFill>
                  <a:schemeClr val="accent2"/>
                </a:solidFill>
                <a:latin typeface="Times New Roman" panose="02020603050405020304" pitchFamily="18" charset="0"/>
                <a:cs typeface="Times New Roman" panose="02020603050405020304" pitchFamily="18" charset="0"/>
              </a:rPr>
              <a:t>3-терезе. Жазбалар іздеудің критерийлері</a:t>
            </a:r>
            <a:endParaRPr lang="ru-RU" sz="3200" b="1" dirty="0">
              <a:solidFill>
                <a:schemeClr val="accent2"/>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908720"/>
            <a:ext cx="9144000" cy="5949280"/>
          </a:xfrm>
        </p:spPr>
      </p:pic>
    </p:spTree>
    <p:extLst>
      <p:ext uri="{BB962C8B-B14F-4D97-AF65-F5344CB8AC3E}">
        <p14:creationId xmlns:p14="http://schemas.microsoft.com/office/powerpoint/2010/main" xmlns="" val="366792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16632"/>
            <a:ext cx="6552728" cy="720080"/>
          </a:xfrm>
          <a:solidFill>
            <a:schemeClr val="accent2">
              <a:lumMod val="20000"/>
              <a:lumOff val="80000"/>
            </a:schemeClr>
          </a:solidFill>
        </p:spPr>
        <p:txBody>
          <a:bodyPr>
            <a:normAutofit/>
          </a:bodyPr>
          <a:lstStyle/>
          <a:p>
            <a:r>
              <a:rPr lang="kk-KZ" sz="3200" b="1" dirty="0" smtClean="0">
                <a:solidFill>
                  <a:schemeClr val="accent2"/>
                </a:solidFill>
                <a:latin typeface="Times New Roman" panose="02020603050405020304" pitchFamily="18" charset="0"/>
                <a:cs typeface="Times New Roman" panose="02020603050405020304" pitchFamily="18" charset="0"/>
              </a:rPr>
              <a:t>4-терезе. Қолданушы арқылы өту</a:t>
            </a:r>
            <a:endParaRPr lang="ru-RU" sz="3200" b="1" dirty="0">
              <a:solidFill>
                <a:schemeClr val="accent2"/>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980728"/>
            <a:ext cx="9144000" cy="5877272"/>
          </a:xfrm>
        </p:spPr>
      </p:pic>
    </p:spTree>
    <p:extLst>
      <p:ext uri="{BB962C8B-B14F-4D97-AF65-F5344CB8AC3E}">
        <p14:creationId xmlns:p14="http://schemas.microsoft.com/office/powerpoint/2010/main" xmlns="" val="39605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6984776" cy="720080"/>
          </a:xfrm>
          <a:solidFill>
            <a:schemeClr val="accent2">
              <a:lumMod val="20000"/>
              <a:lumOff val="80000"/>
            </a:schemeClr>
          </a:solidFill>
        </p:spPr>
        <p:txBody>
          <a:bodyPr>
            <a:normAutofit/>
          </a:bodyPr>
          <a:lstStyle/>
          <a:p>
            <a:r>
              <a:rPr lang="kk-KZ" sz="3200" b="1" dirty="0">
                <a:solidFill>
                  <a:schemeClr val="accent2"/>
                </a:solidFill>
                <a:latin typeface="Times New Roman" panose="02020603050405020304" pitchFamily="18" charset="0"/>
                <a:cs typeface="Times New Roman" panose="02020603050405020304" pitchFamily="18" charset="0"/>
              </a:rPr>
              <a:t>Әкімші бас мәзірінің интерфейсі</a:t>
            </a:r>
            <a:endParaRPr lang="ru-RU" sz="3200" b="1" dirty="0">
              <a:solidFill>
                <a:schemeClr val="accent2"/>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908720"/>
            <a:ext cx="9144000" cy="5949280"/>
          </a:xfrm>
        </p:spPr>
      </p:pic>
    </p:spTree>
    <p:extLst>
      <p:ext uri="{BB962C8B-B14F-4D97-AF65-F5344CB8AC3E}">
        <p14:creationId xmlns:p14="http://schemas.microsoft.com/office/powerpoint/2010/main" xmlns="" val="192734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90"/>
                                          </p:val>
                                        </p:tav>
                                        <p:tav tm="100000">
                                          <p:val>
                                            <p:fltVal val="0"/>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16632"/>
            <a:ext cx="6480720" cy="648072"/>
          </a:xfrm>
          <a:solidFill>
            <a:schemeClr val="accent2">
              <a:lumMod val="20000"/>
              <a:lumOff val="80000"/>
            </a:schemeClr>
          </a:solidFill>
        </p:spPr>
        <p:txBody>
          <a:bodyPr>
            <a:normAutofit/>
          </a:bodyPr>
          <a:lstStyle/>
          <a:p>
            <a:r>
              <a:rPr lang="ru-RU" sz="3200" b="1" dirty="0" err="1">
                <a:solidFill>
                  <a:schemeClr val="accent2"/>
                </a:solidFill>
                <a:latin typeface="Times New Roman" panose="02020603050405020304" pitchFamily="18" charset="0"/>
                <a:cs typeface="Times New Roman" panose="02020603050405020304" pitchFamily="18" charset="0"/>
              </a:rPr>
              <a:t>Қолданушы</a:t>
            </a:r>
            <a:r>
              <a:rPr lang="ru-RU" sz="3200" b="1" dirty="0">
                <a:solidFill>
                  <a:schemeClr val="accent2"/>
                </a:solidFill>
                <a:latin typeface="Times New Roman" panose="02020603050405020304" pitchFamily="18" charset="0"/>
                <a:cs typeface="Times New Roman" panose="02020603050405020304" pitchFamily="18" charset="0"/>
              </a:rPr>
              <a:t> </a:t>
            </a:r>
            <a:r>
              <a:rPr lang="ru-RU" sz="3200" b="1" dirty="0" err="1">
                <a:solidFill>
                  <a:schemeClr val="accent2"/>
                </a:solidFill>
                <a:latin typeface="Times New Roman" panose="02020603050405020304" pitchFamily="18" charset="0"/>
                <a:cs typeface="Times New Roman" panose="02020603050405020304" pitchFamily="18" charset="0"/>
              </a:rPr>
              <a:t>тәртібі</a:t>
            </a:r>
            <a:r>
              <a:rPr lang="ru-RU" sz="3200" b="1" dirty="0">
                <a:solidFill>
                  <a:schemeClr val="accent2"/>
                </a:solidFill>
                <a:latin typeface="Times New Roman" panose="02020603050405020304" pitchFamily="18" charset="0"/>
                <a:cs typeface="Times New Roman" panose="02020603050405020304" pitchFamily="18" charset="0"/>
              </a:rPr>
              <a:t> </a:t>
            </a:r>
            <a:r>
              <a:rPr lang="ru-RU" sz="3200" b="1" dirty="0" err="1">
                <a:solidFill>
                  <a:schemeClr val="accent2"/>
                </a:solidFill>
                <a:latin typeface="Times New Roman" panose="02020603050405020304" pitchFamily="18" charset="0"/>
                <a:cs typeface="Times New Roman" panose="02020603050405020304" pitchFamily="18" charset="0"/>
              </a:rPr>
              <a:t>терезесі</a:t>
            </a:r>
            <a:endParaRPr lang="ru-RU" sz="3200" b="1" dirty="0">
              <a:solidFill>
                <a:schemeClr val="accent2"/>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174" y="908720"/>
            <a:ext cx="9144000" cy="5969169"/>
          </a:xfrm>
        </p:spPr>
      </p:pic>
    </p:spTree>
    <p:extLst>
      <p:ext uri="{BB962C8B-B14F-4D97-AF65-F5344CB8AC3E}">
        <p14:creationId xmlns:p14="http://schemas.microsoft.com/office/powerpoint/2010/main" xmlns="" val="96501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16632"/>
            <a:ext cx="6336704" cy="648072"/>
          </a:xfrm>
          <a:solidFill>
            <a:schemeClr val="accent2">
              <a:lumMod val="20000"/>
              <a:lumOff val="80000"/>
            </a:schemeClr>
          </a:solidFill>
        </p:spPr>
        <p:txBody>
          <a:bodyPr>
            <a:normAutofit/>
          </a:bodyPr>
          <a:lstStyle/>
          <a:p>
            <a:r>
              <a:rPr lang="ru-RU" sz="3200" b="1" dirty="0" smtClean="0">
                <a:solidFill>
                  <a:srgbClr val="C00000"/>
                </a:solidFill>
                <a:latin typeface="Times New Roman" panose="02020603050405020304" pitchFamily="18" charset="0"/>
                <a:cs typeface="Times New Roman" panose="02020603050405020304" pitchFamily="18" charset="0"/>
              </a:rPr>
              <a:t>Мен</a:t>
            </a:r>
            <a:r>
              <a:rPr lang="kk-KZ" sz="3200" b="1" dirty="0" smtClean="0">
                <a:solidFill>
                  <a:srgbClr val="C00000"/>
                </a:solidFill>
                <a:latin typeface="Times New Roman" panose="02020603050405020304" pitchFamily="18" charset="0"/>
                <a:cs typeface="Times New Roman" panose="02020603050405020304" pitchFamily="18" charset="0"/>
              </a:rPr>
              <a:t>ің жұмыс кеңістігім</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908720"/>
            <a:ext cx="9144000" cy="5949280"/>
          </a:xfrm>
        </p:spPr>
      </p:pic>
    </p:spTree>
    <p:extLst>
      <p:ext uri="{BB962C8B-B14F-4D97-AF65-F5344CB8AC3E}">
        <p14:creationId xmlns:p14="http://schemas.microsoft.com/office/powerpoint/2010/main" xmlns="" val="176042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9692" y="116632"/>
            <a:ext cx="5832648" cy="648072"/>
          </a:xfrm>
          <a:solidFill>
            <a:schemeClr val="accent2">
              <a:lumMod val="20000"/>
              <a:lumOff val="80000"/>
            </a:schemeClr>
          </a:solidFill>
        </p:spPr>
        <p:txBody>
          <a:bodyPr>
            <a:normAutofit/>
          </a:bodyPr>
          <a:lstStyle/>
          <a:p>
            <a:r>
              <a:rPr lang="kk-KZ" sz="3200" b="1" dirty="0" smtClean="0">
                <a:solidFill>
                  <a:srgbClr val="C00000"/>
                </a:solidFill>
                <a:latin typeface="Times New Roman" panose="02020603050405020304" pitchFamily="18" charset="0"/>
                <a:cs typeface="Times New Roman" panose="02020603050405020304" pitchFamily="18" charset="0"/>
              </a:rPr>
              <a:t>Үлгі. Түгендеу карточкасы</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2050" name="Picture 2" descr="C:\Users\Баха\Desktop\Музеолог скриншот\Инвентарная карточка\1. Түгендеу карточкасы.карточка"/>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908720"/>
            <a:ext cx="8928992"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425767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88640"/>
            <a:ext cx="6840760" cy="707057"/>
          </a:xfrm>
          <a:solidFill>
            <a:schemeClr val="accent2">
              <a:lumMod val="20000"/>
              <a:lumOff val="80000"/>
            </a:schemeClr>
          </a:solidFill>
        </p:spPr>
        <p:txBody>
          <a:bodyPr>
            <a:normAutofit/>
          </a:bodyPr>
          <a:lstStyle/>
          <a:p>
            <a:r>
              <a:rPr lang="kk-KZ" sz="3200" b="1" dirty="0" smtClean="0">
                <a:solidFill>
                  <a:srgbClr val="C00000"/>
                </a:solidFill>
                <a:latin typeface="Times New Roman" panose="02020603050405020304" pitchFamily="18" charset="0"/>
                <a:cs typeface="Times New Roman" panose="02020603050405020304" pitchFamily="18" charset="0"/>
              </a:rPr>
              <a:t>Түгендеу карточкасы. 2-беті</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3074" name="Picture 2" descr="C:\Users\Баха\Desktop\Музеолог скриншот\Инвентарная карточка\2. Түгендеу карточкасы.карточк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052736"/>
            <a:ext cx="8928992" cy="568863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663473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16632"/>
            <a:ext cx="4896544" cy="648072"/>
          </a:xfrm>
          <a:solidFill>
            <a:schemeClr val="accent2">
              <a:lumMod val="20000"/>
              <a:lumOff val="80000"/>
            </a:schemeClr>
          </a:solidFill>
        </p:spPr>
        <p:txBody>
          <a:bodyPr>
            <a:normAutofit/>
          </a:bodyPr>
          <a:lstStyle/>
          <a:p>
            <a:r>
              <a:rPr lang="kk-KZ" sz="3200" b="1" dirty="0" smtClean="0">
                <a:solidFill>
                  <a:srgbClr val="C00000"/>
                </a:solidFill>
                <a:latin typeface="Times New Roman" panose="02020603050405020304" pitchFamily="18" charset="0"/>
                <a:cs typeface="Times New Roman" panose="02020603050405020304" pitchFamily="18" charset="0"/>
              </a:rPr>
              <a:t>Жазба жасау, енгізу </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908720"/>
            <a:ext cx="9144000" cy="5949280"/>
          </a:xfrm>
        </p:spPr>
      </p:pic>
    </p:spTree>
    <p:extLst>
      <p:ext uri="{BB962C8B-B14F-4D97-AF65-F5344CB8AC3E}">
        <p14:creationId xmlns:p14="http://schemas.microsoft.com/office/powerpoint/2010/main" xmlns="" val="283023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1" descr="Museolog big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06288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1026"/>
          <p:cNvSpPr txBox="1">
            <a:spLocks noChangeArrowheads="1"/>
          </p:cNvSpPr>
          <p:nvPr/>
        </p:nvSpPr>
        <p:spPr bwMode="auto">
          <a:xfrm>
            <a:off x="5062880" y="549275"/>
            <a:ext cx="4109773"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bg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4600" b="0" i="0" u="none" strike="noStrike" kern="0" cap="none" spc="0" normalizeH="0" baseline="0" noProof="0" dirty="0" smtClean="0">
                <a:ln>
                  <a:noFill/>
                </a:ln>
                <a:solidFill>
                  <a:srgbClr val="D54F41"/>
                </a:solidFill>
                <a:effectLst>
                  <a:outerShdw blurRad="38100" dist="38100" dir="2700000" algn="tl">
                    <a:srgbClr val="000000"/>
                  </a:outerShdw>
                </a:effectLst>
                <a:uLnTx/>
                <a:uFillTx/>
                <a:latin typeface="Times New Roman"/>
                <a:ea typeface="+mj-ea"/>
                <a:cs typeface="+mj-cs"/>
              </a:rPr>
              <a:t>МУЗЕОЛОГ</a:t>
            </a:r>
            <a:br>
              <a:rPr kumimoji="0" lang="ru-RU" altLang="ru-RU" sz="4600" b="0" i="0" u="none" strike="noStrike" kern="0" cap="none" spc="0" normalizeH="0" baseline="0" noProof="0" dirty="0" smtClean="0">
                <a:ln>
                  <a:noFill/>
                </a:ln>
                <a:solidFill>
                  <a:srgbClr val="D54F41"/>
                </a:solidFill>
                <a:effectLst>
                  <a:outerShdw blurRad="38100" dist="38100" dir="2700000" algn="tl">
                    <a:srgbClr val="000000"/>
                  </a:outerShdw>
                </a:effectLst>
                <a:uLnTx/>
                <a:uFillTx/>
                <a:latin typeface="Times New Roman"/>
                <a:ea typeface="+mj-ea"/>
                <a:cs typeface="+mj-cs"/>
              </a:rPr>
            </a:br>
            <a:r>
              <a:rPr kumimoji="0" lang="ru-RU" altLang="ru-RU" sz="3600" b="0" i="0" u="none" strike="noStrike" kern="0" cap="none" spc="0" normalizeH="0" baseline="0" noProof="0" dirty="0" err="1" smtClean="0">
                <a:ln>
                  <a:noFill/>
                </a:ln>
                <a:solidFill>
                  <a:srgbClr val="786950"/>
                </a:solidFill>
                <a:effectLst>
                  <a:outerShdw blurRad="38100" dist="38100" dir="2700000" algn="tl">
                    <a:srgbClr val="000000"/>
                  </a:outerShdw>
                </a:effectLst>
                <a:uLnTx/>
                <a:uFillTx/>
                <a:latin typeface="Times New Roman"/>
              </a:rPr>
              <a:t>Тарихы</a:t>
            </a:r>
            <a:r>
              <a:rPr kumimoji="0" lang="ru-RU" altLang="ru-RU" sz="3600" b="0" i="0" u="none" strike="noStrike" kern="0" cap="none" spc="0" normalizeH="0" baseline="0" noProof="0" dirty="0" smtClean="0">
                <a:ln>
                  <a:noFill/>
                </a:ln>
                <a:solidFill>
                  <a:srgbClr val="786950"/>
                </a:solidFill>
                <a:effectLst>
                  <a:outerShdw blurRad="38100" dist="38100" dir="2700000" algn="tl">
                    <a:srgbClr val="000000"/>
                  </a:outerShdw>
                </a:effectLst>
                <a:uLnTx/>
                <a:uFillTx/>
                <a:latin typeface="Times New Roman"/>
              </a:rPr>
              <a:t>.</a:t>
            </a:r>
            <a:br>
              <a:rPr kumimoji="0" lang="ru-RU" altLang="ru-RU" sz="3600" b="0" i="0" u="none" strike="noStrike" kern="0" cap="none" spc="0" normalizeH="0" baseline="0" noProof="0" dirty="0" smtClean="0">
                <a:ln>
                  <a:noFill/>
                </a:ln>
                <a:solidFill>
                  <a:srgbClr val="786950"/>
                </a:solidFill>
                <a:effectLst>
                  <a:outerShdw blurRad="38100" dist="38100" dir="2700000" algn="tl">
                    <a:srgbClr val="000000"/>
                  </a:outerShdw>
                </a:effectLst>
                <a:uLnTx/>
                <a:uFillTx/>
                <a:latin typeface="Times New Roman"/>
              </a:rPr>
            </a:br>
            <a:r>
              <a:rPr kumimoji="0" lang="ru-RU" altLang="ru-RU" sz="3600" b="0" i="0" u="none" strike="noStrike" kern="0" cap="none" spc="0" normalizeH="0" baseline="0" noProof="0" dirty="0" err="1" smtClean="0">
                <a:ln>
                  <a:noFill/>
                </a:ln>
                <a:solidFill>
                  <a:srgbClr val="786950"/>
                </a:solidFill>
                <a:effectLst>
                  <a:outerShdw blurRad="38100" dist="38100" dir="2700000" algn="tl">
                    <a:srgbClr val="000000"/>
                  </a:outerShdw>
                </a:effectLst>
                <a:uLnTx/>
                <a:uFillTx/>
                <a:latin typeface="Times New Roman"/>
              </a:rPr>
              <a:t>Жоспарлау</a:t>
            </a:r>
            <a:r>
              <a:rPr kumimoji="0" lang="ru-RU" altLang="ru-RU" sz="3600" b="0" i="0" u="none" strike="noStrike" kern="0" cap="none" spc="0" normalizeH="0" baseline="0" noProof="0" dirty="0" smtClean="0">
                <a:ln>
                  <a:noFill/>
                </a:ln>
                <a:solidFill>
                  <a:srgbClr val="786950"/>
                </a:solidFill>
                <a:effectLst>
                  <a:outerShdw blurRad="38100" dist="38100" dir="2700000" algn="tl">
                    <a:srgbClr val="000000"/>
                  </a:outerShdw>
                </a:effectLst>
                <a:uLnTx/>
                <a:uFillTx/>
                <a:latin typeface="Times New Roman"/>
              </a:rPr>
              <a:t> </a:t>
            </a:r>
            <a:r>
              <a:rPr kumimoji="0" lang="ru-RU" altLang="ru-RU" sz="3600" b="0" i="0" u="none" strike="noStrike" kern="0" cap="none" spc="0" normalizeH="0" baseline="0" noProof="0" dirty="0" err="1" smtClean="0">
                <a:ln>
                  <a:noFill/>
                </a:ln>
                <a:solidFill>
                  <a:srgbClr val="786950"/>
                </a:solidFill>
                <a:effectLst>
                  <a:outerShdw blurRad="38100" dist="38100" dir="2700000" algn="tl">
                    <a:srgbClr val="000000"/>
                  </a:outerShdw>
                </a:effectLst>
                <a:uLnTx/>
                <a:uFillTx/>
                <a:latin typeface="Times New Roman"/>
              </a:rPr>
              <a:t>және</a:t>
            </a:r>
            <a:r>
              <a:rPr kumimoji="0" lang="ru-RU" altLang="ru-RU" sz="3600" b="0" i="0" u="none" strike="noStrike" kern="0" cap="none" spc="0" normalizeH="0" baseline="0" noProof="0" dirty="0" smtClean="0">
                <a:ln>
                  <a:noFill/>
                </a:ln>
                <a:solidFill>
                  <a:srgbClr val="786950"/>
                </a:solidFill>
                <a:effectLst>
                  <a:outerShdw blurRad="38100" dist="38100" dir="2700000" algn="tl">
                    <a:srgbClr val="000000"/>
                  </a:outerShdw>
                </a:effectLst>
                <a:uLnTx/>
                <a:uFillTx/>
                <a:latin typeface="Times New Roman"/>
              </a:rPr>
              <a:t> </a:t>
            </a:r>
            <a:r>
              <a:rPr kumimoji="0" lang="ru-RU" altLang="ru-RU" sz="3600" b="0" i="0" u="none" strike="noStrike" kern="0" cap="none" spc="0" normalizeH="0" baseline="0" noProof="0" dirty="0" err="1" smtClean="0">
                <a:ln>
                  <a:noFill/>
                </a:ln>
                <a:solidFill>
                  <a:srgbClr val="786950"/>
                </a:solidFill>
                <a:effectLst>
                  <a:outerShdw blurRad="38100" dist="38100" dir="2700000" algn="tl">
                    <a:srgbClr val="000000"/>
                  </a:outerShdw>
                </a:effectLst>
                <a:uLnTx/>
                <a:uFillTx/>
                <a:latin typeface="Times New Roman"/>
              </a:rPr>
              <a:t>орнату</a:t>
            </a:r>
            <a:r>
              <a:rPr kumimoji="0" lang="ru-RU" altLang="ru-RU" sz="3600" b="0" i="0" u="none" strike="noStrike" kern="0" cap="none" spc="0" normalizeH="0" baseline="0" noProof="0" dirty="0" smtClean="0">
                <a:ln>
                  <a:noFill/>
                </a:ln>
                <a:solidFill>
                  <a:srgbClr val="786950"/>
                </a:solidFill>
                <a:effectLst>
                  <a:outerShdw blurRad="38100" dist="38100" dir="2700000" algn="tl">
                    <a:srgbClr val="000000"/>
                  </a:outerShdw>
                </a:effectLst>
                <a:uLnTx/>
                <a:uFillTx/>
                <a:latin typeface="Times New Roman"/>
              </a:rPr>
              <a:t> </a:t>
            </a:r>
            <a:r>
              <a:rPr kumimoji="0" lang="ru-RU" altLang="ru-RU" sz="3600" b="0" i="0" u="none" strike="noStrike" kern="0" cap="none" spc="0" normalizeH="0" baseline="0" noProof="0" dirty="0" err="1" smtClean="0">
                <a:ln>
                  <a:noFill/>
                </a:ln>
                <a:solidFill>
                  <a:srgbClr val="786950"/>
                </a:solidFill>
                <a:effectLst>
                  <a:outerShdw blurRad="38100" dist="38100" dir="2700000" algn="tl">
                    <a:srgbClr val="000000"/>
                  </a:outerShdw>
                </a:effectLst>
                <a:uLnTx/>
                <a:uFillTx/>
                <a:latin typeface="Times New Roman"/>
              </a:rPr>
              <a:t>технологиясы</a:t>
            </a:r>
            <a:r>
              <a:rPr kumimoji="0" lang="ru-RU" altLang="ru-RU" sz="3600" b="0" i="0" u="none" strike="noStrike" kern="0" cap="none" spc="0" normalizeH="0" baseline="0" noProof="0" dirty="0" smtClean="0">
                <a:ln>
                  <a:noFill/>
                </a:ln>
                <a:solidFill>
                  <a:srgbClr val="786950"/>
                </a:solidFill>
                <a:effectLst>
                  <a:outerShdw blurRad="38100" dist="38100" dir="2700000" algn="tl">
                    <a:srgbClr val="000000"/>
                  </a:outerShdw>
                </a:effectLst>
                <a:uLnTx/>
                <a:uFillTx/>
                <a:latin typeface="Times New Roman"/>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kk-KZ" altLang="ru-RU" sz="3600" kern="0" dirty="0" smtClean="0">
                <a:solidFill>
                  <a:srgbClr val="786950"/>
                </a:solidFill>
                <a:latin typeface="Times New Roman"/>
              </a:rPr>
              <a:t>Музеолог сандық каталогының іске қосылуы.</a:t>
            </a:r>
            <a:endParaRPr kumimoji="0" lang="en-US" altLang="ru-RU" sz="3600" b="0" i="0" u="none" strike="noStrike" kern="0" cap="none" spc="0" normalizeH="0" baseline="0" noProof="0" dirty="0" smtClean="0">
              <a:ln>
                <a:noFill/>
              </a:ln>
              <a:solidFill>
                <a:srgbClr val="786950"/>
              </a:solidFill>
              <a:effectLst>
                <a:outerShdw blurRad="38100" dist="38100" dir="2700000" algn="tl">
                  <a:srgbClr val="000000"/>
                </a:outerShdw>
              </a:effectLst>
              <a:uLnTx/>
              <a:uFillTx/>
              <a:latin typeface="Times New Roman"/>
            </a:endParaRPr>
          </a:p>
        </p:txBody>
      </p:sp>
      <p:sp>
        <p:nvSpPr>
          <p:cNvPr id="7" name="TextBox 6"/>
          <p:cNvSpPr txBox="1"/>
          <p:nvPr/>
        </p:nvSpPr>
        <p:spPr>
          <a:xfrm>
            <a:off x="5655078" y="5229200"/>
            <a:ext cx="3312368" cy="646331"/>
          </a:xfrm>
          <a:prstGeom prst="rect">
            <a:avLst/>
          </a:prstGeom>
          <a:noFill/>
        </p:spPr>
        <p:txBody>
          <a:bodyPr wrap="square" rtlCol="0">
            <a:spAutoFit/>
          </a:bodyPr>
          <a:lstStyle/>
          <a:p>
            <a:pPr algn="r"/>
            <a:endParaRPr lang="kk-KZ" b="1" dirty="0">
              <a:latin typeface="Times New Roman" panose="02020603050405020304" pitchFamily="18" charset="0"/>
              <a:cs typeface="Times New Roman" panose="02020603050405020304" pitchFamily="18" charset="0"/>
            </a:endParaRPr>
          </a:p>
          <a:p>
            <a:pPr algn="r"/>
            <a:r>
              <a:rPr lang="kk-KZ" b="1" dirty="0" smtClean="0">
                <a:latin typeface="Times New Roman" panose="02020603050405020304" pitchFamily="18" charset="0"/>
                <a:cs typeface="Times New Roman" panose="02020603050405020304" pitchFamily="18" charset="0"/>
              </a:rPr>
              <a:t>Алматы, </a:t>
            </a:r>
            <a:r>
              <a:rPr lang="kk-KZ" b="1" dirty="0" smtClean="0">
                <a:latin typeface="Times New Roman" panose="02020603050405020304" pitchFamily="18" charset="0"/>
                <a:cs typeface="Times New Roman" panose="02020603050405020304" pitchFamily="18" charset="0"/>
              </a:rPr>
              <a:t>201</a:t>
            </a:r>
            <a:r>
              <a:rPr lang="en-US" b="1" dirty="0" smtClean="0">
                <a:latin typeface="Times New Roman" panose="02020603050405020304" pitchFamily="18" charset="0"/>
                <a:cs typeface="Times New Roman" panose="02020603050405020304" pitchFamily="18" charset="0"/>
              </a:rPr>
              <a:t>9</a:t>
            </a:r>
            <a:r>
              <a:rPr lang="kk-KZ" b="1" dirty="0" smtClean="0">
                <a:latin typeface="Times New Roman" panose="02020603050405020304" pitchFamily="18" charset="0"/>
                <a:cs typeface="Times New Roman" panose="02020603050405020304" pitchFamily="18" charset="0"/>
              </a:rPr>
              <a:t> </a:t>
            </a:r>
            <a:r>
              <a:rPr lang="kk-KZ" b="1" dirty="0" smtClean="0">
                <a:latin typeface="Times New Roman" panose="02020603050405020304" pitchFamily="18" charset="0"/>
                <a:cs typeface="Times New Roman" panose="02020603050405020304" pitchFamily="18" charset="0"/>
              </a:rPr>
              <a:t>ж.</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0074956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06196"/>
            <a:ext cx="4464496" cy="730516"/>
          </a:xfrm>
          <a:solidFill>
            <a:schemeClr val="accent2">
              <a:lumMod val="20000"/>
              <a:lumOff val="80000"/>
            </a:schemeClr>
          </a:solidFill>
        </p:spPr>
        <p:txBody>
          <a:bodyPr>
            <a:normAutofit/>
          </a:bodyPr>
          <a:lstStyle/>
          <a:p>
            <a:r>
              <a:rPr lang="kk-KZ" sz="3200" b="1" dirty="0" smtClean="0">
                <a:solidFill>
                  <a:srgbClr val="C00000"/>
                </a:solidFill>
                <a:latin typeface="Times New Roman" panose="02020603050405020304" pitchFamily="18" charset="0"/>
                <a:cs typeface="Times New Roman" panose="02020603050405020304" pitchFamily="18" charset="0"/>
              </a:rPr>
              <a:t>Жазба жасау</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980728"/>
            <a:ext cx="9144000" cy="5877271"/>
          </a:xfrm>
        </p:spPr>
      </p:pic>
    </p:spTree>
    <p:extLst>
      <p:ext uri="{BB962C8B-B14F-4D97-AF65-F5344CB8AC3E}">
        <p14:creationId xmlns:p14="http://schemas.microsoft.com/office/powerpoint/2010/main" xmlns="" val="186020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116632"/>
            <a:ext cx="4392488" cy="720080"/>
          </a:xfrm>
          <a:solidFill>
            <a:schemeClr val="accent2">
              <a:lumMod val="20000"/>
              <a:lumOff val="80000"/>
            </a:schemeClr>
          </a:solidFill>
        </p:spPr>
        <p:txBody>
          <a:bodyPr>
            <a:normAutofit/>
          </a:bodyPr>
          <a:lstStyle/>
          <a:p>
            <a:r>
              <a:rPr lang="kk-KZ" sz="3200" b="1" dirty="0">
                <a:solidFill>
                  <a:srgbClr val="C00000"/>
                </a:solidFill>
                <a:latin typeface="Times New Roman" panose="02020603050405020304" pitchFamily="18" charset="0"/>
                <a:cs typeface="Times New Roman" panose="02020603050405020304" pitchFamily="18" charset="0"/>
              </a:rPr>
              <a:t>Жазба жасау</a:t>
            </a:r>
            <a:endParaRPr lang="ru-RU" sz="32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980728"/>
            <a:ext cx="9144000" cy="5877272"/>
          </a:xfrm>
        </p:spPr>
      </p:pic>
    </p:spTree>
    <p:extLst>
      <p:ext uri="{BB962C8B-B14F-4D97-AF65-F5344CB8AC3E}">
        <p14:creationId xmlns:p14="http://schemas.microsoft.com/office/powerpoint/2010/main" xmlns="" val="37241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16632"/>
            <a:ext cx="4608512" cy="648072"/>
          </a:xfrm>
          <a:solidFill>
            <a:schemeClr val="accent2">
              <a:lumMod val="20000"/>
              <a:lumOff val="80000"/>
            </a:schemeClr>
          </a:solidFill>
        </p:spPr>
        <p:txBody>
          <a:bodyPr>
            <a:normAutofit/>
          </a:bodyPr>
          <a:lstStyle/>
          <a:p>
            <a:r>
              <a:rPr lang="kk-KZ" sz="3200" b="1" dirty="0">
                <a:solidFill>
                  <a:srgbClr val="C00000"/>
                </a:solidFill>
                <a:latin typeface="Times New Roman" panose="02020603050405020304" pitchFamily="18" charset="0"/>
                <a:cs typeface="Times New Roman" panose="02020603050405020304" pitchFamily="18" charset="0"/>
              </a:rPr>
              <a:t>Жазба жасау</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908720"/>
            <a:ext cx="9144000" cy="5949280"/>
          </a:xfrm>
        </p:spPr>
      </p:pic>
    </p:spTree>
    <p:extLst>
      <p:ext uri="{BB962C8B-B14F-4D97-AF65-F5344CB8AC3E}">
        <p14:creationId xmlns:p14="http://schemas.microsoft.com/office/powerpoint/2010/main" xmlns="" val="50758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969" t="52674" r="50000" b="29336"/>
          <a:stretch/>
        </p:blipFill>
        <p:spPr bwMode="auto">
          <a:xfrm>
            <a:off x="116061" y="2348880"/>
            <a:ext cx="8856984"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23528" y="260648"/>
            <a:ext cx="8640960" cy="1384995"/>
          </a:xfrm>
          <a:prstGeom prst="rect">
            <a:avLst/>
          </a:prstGeom>
          <a:solidFill>
            <a:schemeClr val="accent2">
              <a:lumMod val="20000"/>
              <a:lumOff val="80000"/>
            </a:schemeClr>
          </a:solidFill>
        </p:spPr>
        <p:txBody>
          <a:bodyPr wrap="square" rtlCol="0">
            <a:spAutoFit/>
          </a:bodyPr>
          <a:lstStyle/>
          <a:p>
            <a:pPr algn="ctr"/>
            <a:r>
              <a:rPr lang="kk-KZ" sz="2800" b="1" dirty="0" smtClean="0">
                <a:solidFill>
                  <a:srgbClr val="C00000"/>
                </a:solidFill>
                <a:latin typeface="Times New Roman"/>
                <a:ea typeface="Calibri"/>
              </a:rPr>
              <a:t>Музейлік </a:t>
            </a:r>
            <a:r>
              <a:rPr lang="kk-KZ" sz="2800" b="1" dirty="0">
                <a:solidFill>
                  <a:srgbClr val="C00000"/>
                </a:solidFill>
                <a:latin typeface="Times New Roman"/>
                <a:ea typeface="Calibri"/>
              </a:rPr>
              <a:t>заттардың сипаттамасын тек мәтін түрінде ғана емес, бірнеше санды бейне (сурет) арқылы да көрсету мүмкіндігі</a:t>
            </a:r>
            <a:endParaRPr lang="ru-RU" sz="2800" b="1" dirty="0">
              <a:solidFill>
                <a:srgbClr val="C00000"/>
              </a:solidFill>
            </a:endParaRPr>
          </a:p>
        </p:txBody>
      </p:sp>
    </p:spTree>
    <p:extLst>
      <p:ext uri="{BB962C8B-B14F-4D97-AF65-F5344CB8AC3E}">
        <p14:creationId xmlns:p14="http://schemas.microsoft.com/office/powerpoint/2010/main" xmlns="" val="222886114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274638"/>
            <a:ext cx="5698976" cy="562074"/>
          </a:xfrm>
          <a:solidFill>
            <a:schemeClr val="accent2">
              <a:lumMod val="20000"/>
              <a:lumOff val="80000"/>
            </a:schemeClr>
          </a:solidFill>
        </p:spPr>
        <p:txBody>
          <a:bodyPr>
            <a:norm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Добавление изображения – </a:t>
            </a:r>
            <a:r>
              <a:rPr lang="ru-RU" sz="2400" b="1" dirty="0" err="1" smtClean="0">
                <a:solidFill>
                  <a:srgbClr val="C00000"/>
                </a:solidFill>
                <a:latin typeface="Times New Roman" panose="02020603050405020304" pitchFamily="18" charset="0"/>
                <a:cs typeface="Times New Roman" panose="02020603050405020304" pitchFamily="18" charset="0"/>
              </a:rPr>
              <a:t>Бейне</a:t>
            </a:r>
            <a:r>
              <a:rPr lang="ru-RU" sz="2400" b="1" dirty="0" smtClean="0">
                <a:solidFill>
                  <a:srgbClr val="C00000"/>
                </a:solidFill>
                <a:latin typeface="Times New Roman" panose="02020603050405020304" pitchFamily="18" charset="0"/>
                <a:cs typeface="Times New Roman" panose="02020603050405020304" pitchFamily="18" charset="0"/>
              </a:rPr>
              <a:t> </a:t>
            </a:r>
            <a:r>
              <a:rPr lang="kk-KZ" sz="2400" b="1" dirty="0" smtClean="0">
                <a:solidFill>
                  <a:srgbClr val="C00000"/>
                </a:solidFill>
                <a:latin typeface="Times New Roman" panose="02020603050405020304" pitchFamily="18" charset="0"/>
                <a:cs typeface="Times New Roman" panose="02020603050405020304" pitchFamily="18" charset="0"/>
              </a:rPr>
              <a:t>қосу</a:t>
            </a:r>
            <a:r>
              <a:rPr lang="ru-RU" sz="2400" b="1" dirty="0" smtClean="0">
                <a:solidFill>
                  <a:srgbClr val="C00000"/>
                </a:solidFill>
                <a:latin typeface="Times New Roman" panose="02020603050405020304" pitchFamily="18" charset="0"/>
                <a:cs typeface="Times New Roman" panose="02020603050405020304" pitchFamily="18" charset="0"/>
              </a:rPr>
              <a:t> </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14513" y="1052736"/>
            <a:ext cx="6349975" cy="2376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6" name="Picture 2" descr="C:\Users\Баха\Desktop\Музеолог скриншот\Доспанова Х\CSMRK_KP_16888_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2100" y="3573017"/>
            <a:ext cx="4783956" cy="32849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1027" name="Picture 3" descr="C:\Users\Баха\Desktop\Музеолог скриншот\Доспанова Х\CSMRK_KP_20801_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2099" y="404664"/>
            <a:ext cx="2191669" cy="30243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TextBox 4"/>
          <p:cNvSpPr txBox="1"/>
          <p:nvPr/>
        </p:nvSpPr>
        <p:spPr>
          <a:xfrm>
            <a:off x="5459486" y="4653136"/>
            <a:ext cx="3384376" cy="400110"/>
          </a:xfrm>
          <a:prstGeom prst="rect">
            <a:avLst/>
          </a:prstGeom>
          <a:solidFill>
            <a:schemeClr val="accent3">
              <a:lumMod val="20000"/>
              <a:lumOff val="80000"/>
            </a:schemeClr>
          </a:solidFill>
        </p:spPr>
        <p:txBody>
          <a:bodyPr wrap="square" rtlCol="0">
            <a:spAutoFit/>
          </a:bodyPr>
          <a:lstStyle/>
          <a:p>
            <a:pPr algn="ctr"/>
            <a:r>
              <a:rPr lang="en-US" sz="2000" dirty="0" smtClean="0">
                <a:solidFill>
                  <a:srgbClr val="C00000"/>
                </a:solidFill>
                <a:latin typeface="Times New Roman" panose="02020603050405020304" pitchFamily="18" charset="0"/>
                <a:cs typeface="Times New Roman" panose="02020603050405020304" pitchFamily="18" charset="0"/>
              </a:rPr>
              <a:t>CSMRK_KP_16888_1</a:t>
            </a:r>
            <a:r>
              <a:rPr lang="kk-KZ" sz="2000" dirty="0" smtClean="0">
                <a:solidFill>
                  <a:srgbClr val="C00000"/>
                </a:solidFill>
                <a:latin typeface="Times New Roman" panose="02020603050405020304" pitchFamily="18" charset="0"/>
                <a:cs typeface="Times New Roman" panose="02020603050405020304" pitchFamily="18" charset="0"/>
              </a:rPr>
              <a:t>.</a:t>
            </a:r>
            <a:r>
              <a:rPr lang="en-US" sz="2000" dirty="0" smtClean="0">
                <a:solidFill>
                  <a:srgbClr val="C00000"/>
                </a:solidFill>
                <a:latin typeface="Times New Roman" panose="02020603050405020304" pitchFamily="18" charset="0"/>
                <a:cs typeface="Times New Roman" panose="02020603050405020304" pitchFamily="18" charset="0"/>
              </a:rPr>
              <a:t>JPG</a:t>
            </a: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36096" y="5373216"/>
            <a:ext cx="3384376" cy="400110"/>
          </a:xfrm>
          <a:prstGeom prst="rect">
            <a:avLst/>
          </a:prstGeom>
          <a:solidFill>
            <a:schemeClr val="accent3">
              <a:lumMod val="20000"/>
              <a:lumOff val="80000"/>
            </a:schemeClr>
          </a:solidFill>
        </p:spPr>
        <p:txBody>
          <a:bodyPr wrap="square" rtlCol="0">
            <a:spAutoFit/>
          </a:bodyPr>
          <a:lstStyle/>
          <a:p>
            <a:pPr algn="ctr"/>
            <a:r>
              <a:rPr lang="en-US" sz="2000" dirty="0" smtClean="0">
                <a:solidFill>
                  <a:srgbClr val="C00000"/>
                </a:solidFill>
                <a:latin typeface="Times New Roman" panose="02020603050405020304" pitchFamily="18" charset="0"/>
                <a:cs typeface="Times New Roman" panose="02020603050405020304" pitchFamily="18" charset="0"/>
              </a:rPr>
              <a:t>CSMRK_KP_20801_2.JPG</a:t>
            </a: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436096" y="6093296"/>
            <a:ext cx="3384376" cy="400110"/>
          </a:xfrm>
          <a:prstGeom prst="rect">
            <a:avLst/>
          </a:prstGeom>
          <a:solidFill>
            <a:schemeClr val="accent3">
              <a:lumMod val="20000"/>
              <a:lumOff val="80000"/>
            </a:schemeClr>
          </a:solidFill>
        </p:spPr>
        <p:txBody>
          <a:bodyPr wrap="square" rtlCol="0">
            <a:spAutoFit/>
          </a:bodyPr>
          <a:lstStyle/>
          <a:p>
            <a:pPr algn="ctr"/>
            <a:r>
              <a:rPr lang="en-US" sz="2000" dirty="0" smtClean="0">
                <a:solidFill>
                  <a:srgbClr val="C00000"/>
                </a:solidFill>
                <a:latin typeface="Times New Roman" panose="02020603050405020304" pitchFamily="18" charset="0"/>
                <a:cs typeface="Times New Roman" panose="02020603050405020304" pitchFamily="18" charset="0"/>
              </a:rPr>
              <a:t>CSMRK_KP_16888_3.JPG</a:t>
            </a: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436096" y="3865170"/>
            <a:ext cx="3360986" cy="523220"/>
          </a:xfrm>
          <a:prstGeom prst="rect">
            <a:avLst/>
          </a:prstGeom>
          <a:solidFill>
            <a:schemeClr val="accent2">
              <a:lumMod val="20000"/>
              <a:lumOff val="80000"/>
            </a:schemeClr>
          </a:solidFill>
        </p:spPr>
        <p:txBody>
          <a:bodyPr wrap="square" rtlCol="0">
            <a:spAutoFit/>
          </a:bodyPr>
          <a:lstStyle/>
          <a:p>
            <a:pPr algn="ctr"/>
            <a:r>
              <a:rPr lang="kk-KZ" sz="2800" dirty="0" smtClean="0">
                <a:solidFill>
                  <a:srgbClr val="C00000"/>
                </a:solidFill>
                <a:latin typeface="Times New Roman" panose="02020603050405020304" pitchFamily="18" charset="0"/>
                <a:cs typeface="Times New Roman" panose="02020603050405020304" pitchFamily="18" charset="0"/>
              </a:rPr>
              <a:t>Мысалы:</a:t>
            </a:r>
            <a:endParaRPr lang="ru-RU"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5565934"/>
      </p:ext>
    </p:extLst>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992888" cy="1080120"/>
          </a:xfrm>
          <a:solidFill>
            <a:schemeClr val="accent2">
              <a:lumMod val="20000"/>
              <a:lumOff val="80000"/>
            </a:schemeClr>
          </a:solidFill>
        </p:spPr>
        <p:txBody>
          <a:bodyPr>
            <a:noAutofit/>
          </a:bodyPr>
          <a:lstStyle/>
          <a:p>
            <a:r>
              <a:rPr lang="kk-KZ" sz="2400" b="1" dirty="0" smtClean="0">
                <a:solidFill>
                  <a:srgbClr val="C00000"/>
                </a:solidFill>
                <a:latin typeface="Times New Roman" panose="02020603050405020304" pitchFamily="18" charset="0"/>
                <a:cs typeface="Times New Roman" panose="02020603050405020304" pitchFamily="18" charset="0"/>
              </a:rPr>
              <a:t>Орталық музейдің музеолог каталогына енгізген коллекцияларының статистикалық мәліметі</a:t>
            </a:r>
            <a:r>
              <a:rPr lang="ru-RU" sz="2400" b="1" dirty="0">
                <a:solidFill>
                  <a:srgbClr val="C00000"/>
                </a:solidFill>
                <a:latin typeface="Times New Roman" panose="02020603050405020304" pitchFamily="18" charset="0"/>
                <a:cs typeface="Times New Roman" panose="02020603050405020304" pitchFamily="18" charset="0"/>
              </a:rPr>
              <a:t/>
            </a:r>
            <a:br>
              <a:rPr lang="ru-RU" sz="2400" b="1" dirty="0">
                <a:solidFill>
                  <a:srgbClr val="C00000"/>
                </a:solidFill>
                <a:latin typeface="Times New Roman" panose="02020603050405020304" pitchFamily="18" charset="0"/>
                <a:cs typeface="Times New Roman" panose="02020603050405020304" pitchFamily="18" charset="0"/>
              </a:rPr>
            </a:br>
            <a:endParaRPr lang="ru-RU"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1" name="Схема 10"/>
          <p:cNvGraphicFramePr/>
          <p:nvPr>
            <p:extLst>
              <p:ext uri="{D42A27DB-BD31-4B8C-83A1-F6EECF244321}">
                <p14:modId xmlns:p14="http://schemas.microsoft.com/office/powerpoint/2010/main" xmlns="" val="440647810"/>
              </p:ext>
            </p:extLst>
          </p:nvPr>
        </p:nvGraphicFramePr>
        <p:xfrm>
          <a:off x="179512" y="1268760"/>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13916115"/>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88640"/>
            <a:ext cx="7056784" cy="792088"/>
          </a:xfrm>
          <a:solidFill>
            <a:schemeClr val="accent2">
              <a:lumMod val="20000"/>
              <a:lumOff val="80000"/>
            </a:schemeClr>
          </a:solidFill>
        </p:spPr>
        <p:txBody>
          <a:bodyPr>
            <a:normAutofit/>
          </a:bodyPr>
          <a:lstStyle/>
          <a:p>
            <a:r>
              <a:rPr lang="ru-RU" sz="3200" b="1" dirty="0" err="1">
                <a:solidFill>
                  <a:srgbClr val="C00000"/>
                </a:solidFill>
                <a:latin typeface="Times New Roman" panose="02020603050405020304" pitchFamily="18" charset="0"/>
                <a:cs typeface="Times New Roman" panose="02020603050405020304" pitchFamily="18" charset="0"/>
              </a:rPr>
              <a:t>Статистикалық</a:t>
            </a:r>
            <a:r>
              <a:rPr lang="ru-RU" sz="3200" b="1" dirty="0">
                <a:solidFill>
                  <a:srgbClr val="C00000"/>
                </a:solidFill>
                <a:latin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cs typeface="Times New Roman" panose="02020603050405020304" pitchFamily="18" charset="0"/>
              </a:rPr>
              <a:t>мәліметтер</a:t>
            </a:r>
            <a:r>
              <a:rPr lang="ru-RU" sz="3200" b="1" dirty="0">
                <a:solidFill>
                  <a:srgbClr val="C00000"/>
                </a:solidFill>
                <a:latin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cs typeface="Times New Roman" panose="02020603050405020304" pitchFamily="18" charset="0"/>
              </a:rPr>
              <a:t>базасы</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96752"/>
            <a:ext cx="8928992" cy="54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629884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8640"/>
            <a:ext cx="8784976" cy="6480720"/>
          </a:xfrm>
          <a:solidFill>
            <a:schemeClr val="accent5">
              <a:lumMod val="20000"/>
              <a:lumOff val="80000"/>
            </a:schemeClr>
          </a:solidFill>
        </p:spPr>
        <p:txBody>
          <a:bodyPr>
            <a:noAutofit/>
          </a:bodyPr>
          <a:lstStyle/>
          <a:p>
            <a:pPr indent="450215" algn="just">
              <a:spcAft>
                <a:spcPts val="0"/>
              </a:spcAft>
            </a:pPr>
            <a:r>
              <a:rPr lang="kk-KZ" sz="2500" b="1" dirty="0">
                <a:solidFill>
                  <a:srgbClr val="C00000"/>
                </a:solidFill>
                <a:latin typeface="Times New Roman" panose="02020603050405020304" pitchFamily="18" charset="0"/>
                <a:ea typeface="Calibri"/>
                <a:cs typeface="Times New Roman" panose="02020603050405020304" pitchFamily="18" charset="0"/>
              </a:rPr>
              <a:t>Қорытынды.</a:t>
            </a:r>
            <a:r>
              <a:rPr lang="kk-KZ" sz="2500" dirty="0">
                <a:solidFill>
                  <a:srgbClr val="C00000"/>
                </a:solidFill>
                <a:latin typeface="Times New Roman" panose="02020603050405020304" pitchFamily="18" charset="0"/>
                <a:ea typeface="Calibri"/>
                <a:cs typeface="Times New Roman" panose="02020603050405020304" pitchFamily="18" charset="0"/>
              </a:rPr>
              <a:t> «Museolog» бағдарламалық жасақтамасы музей міндеттерінің шешілуін қамтамасыз етуге, қоғам және зерттеушілердің топтамаларға қол жеткізуін ұйымдастыруға мүмкіндік береді. «Мuseolog» электрондық каталогтау бағдарламасын болашақта Қазақстандағы барлық музейлердің меңгеруі, бізге республикадағы Ұлттық музей қорының құрамы туралы жалпы мәліметті көруге және Орта Азия елдері музейлерінің қорындағы коллекциялармен электронды түрде танысуға мүмкіндік ашады. Яғни, виртуалды түгендеу карточкалары бар электронды каталог арқылы музей міндеттерін жүзеге асырумен қатар, коллекциялар туралы мәлімет алуға қолжетімділік артып отыратыны хақ.</a:t>
            </a:r>
            <a:r>
              <a:rPr lang="ru-RU" sz="2500" dirty="0">
                <a:solidFill>
                  <a:srgbClr val="C00000"/>
                </a:solidFill>
                <a:latin typeface="Times New Roman" panose="02020603050405020304" pitchFamily="18" charset="0"/>
                <a:ea typeface="Calibri"/>
                <a:cs typeface="Times New Roman" panose="02020603050405020304" pitchFamily="18" charset="0"/>
              </a:rPr>
              <a:t/>
            </a:r>
            <a:br>
              <a:rPr lang="ru-RU" sz="2500" dirty="0">
                <a:solidFill>
                  <a:srgbClr val="C00000"/>
                </a:solidFill>
                <a:latin typeface="Times New Roman" panose="02020603050405020304" pitchFamily="18" charset="0"/>
                <a:ea typeface="Calibri"/>
                <a:cs typeface="Times New Roman" panose="02020603050405020304" pitchFamily="18" charset="0"/>
              </a:rPr>
            </a:br>
            <a:endParaRPr lang="ru-RU" sz="25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45875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116633"/>
            <a:ext cx="6912768" cy="648071"/>
          </a:xfrm>
          <a:solidFill>
            <a:schemeClr val="accent1">
              <a:lumMod val="40000"/>
              <a:lumOff val="60000"/>
            </a:schemeClr>
          </a:solidFill>
        </p:spPr>
        <p:txBody>
          <a:bodyPr>
            <a:normAutofit/>
          </a:bodyPr>
          <a:lstStyle/>
          <a:p>
            <a:r>
              <a:rPr lang="kk-KZ" sz="3600" b="1" dirty="0" smtClean="0">
                <a:solidFill>
                  <a:srgbClr val="C00000"/>
                </a:solidFill>
              </a:rPr>
              <a:t>Пайдаланылған материалдар</a:t>
            </a:r>
            <a:endParaRPr lang="ru-RU" sz="3600" b="1" dirty="0">
              <a:solidFill>
                <a:srgbClr val="C00000"/>
              </a:solidFill>
            </a:endParaRPr>
          </a:p>
        </p:txBody>
      </p:sp>
      <p:sp>
        <p:nvSpPr>
          <p:cNvPr id="3" name="Подзаголовок 2"/>
          <p:cNvSpPr>
            <a:spLocks noGrp="1"/>
          </p:cNvSpPr>
          <p:nvPr>
            <p:ph type="subTitle" idx="1"/>
          </p:nvPr>
        </p:nvSpPr>
        <p:spPr>
          <a:xfrm>
            <a:off x="323528" y="4509120"/>
            <a:ext cx="8712968" cy="2204864"/>
          </a:xfrm>
          <a:solidFill>
            <a:schemeClr val="accent3">
              <a:lumMod val="20000"/>
              <a:lumOff val="80000"/>
            </a:schemeClr>
          </a:solidFill>
        </p:spPr>
        <p:txBody>
          <a:bodyPr>
            <a:noAutofit/>
          </a:bodyPr>
          <a:lstStyle/>
          <a:p>
            <a:pPr algn="l">
              <a:spcBef>
                <a:spcPts val="0"/>
              </a:spcBef>
            </a:pPr>
            <a:r>
              <a:rPr lang="ru-RU" sz="1700" dirty="0" smtClean="0">
                <a:solidFill>
                  <a:schemeClr val="tx1"/>
                </a:solidFill>
                <a:latin typeface="Times New Roman" panose="02020603050405020304" pitchFamily="18" charset="0"/>
                <a:ea typeface="Calibri"/>
                <a:cs typeface="Times New Roman" panose="02020603050405020304" pitchFamily="18" charset="0"/>
              </a:rPr>
              <a:t>Бюро </a:t>
            </a:r>
            <a:r>
              <a:rPr lang="ru-RU" sz="1700" dirty="0">
                <a:solidFill>
                  <a:schemeClr val="tx1"/>
                </a:solidFill>
                <a:latin typeface="Times New Roman" panose="02020603050405020304" pitchFamily="18" charset="0"/>
                <a:ea typeface="Calibri"/>
                <a:cs typeface="Times New Roman" panose="02020603050405020304" pitchFamily="18" charset="0"/>
              </a:rPr>
              <a:t>ЮНЕСКО в Алматы – </a:t>
            </a:r>
            <a:r>
              <a:rPr lang="ru-RU" sz="1700" u="sng" dirty="0">
                <a:solidFill>
                  <a:schemeClr val="tx1"/>
                </a:solidFill>
                <a:latin typeface="Times New Roman" panose="02020603050405020304" pitchFamily="18" charset="0"/>
                <a:ea typeface="Calibri"/>
                <a:cs typeface="Times New Roman" panose="02020603050405020304" pitchFamily="18" charset="0"/>
                <a:hlinkClick r:id="rId2"/>
              </a:rPr>
              <a:t>http://ru.unesco.kz/</a:t>
            </a:r>
            <a:r>
              <a:rPr lang="ru-RU" sz="1700" dirty="0">
                <a:solidFill>
                  <a:schemeClr val="tx1"/>
                </a:solidFill>
                <a:latin typeface="Times New Roman" panose="02020603050405020304" pitchFamily="18" charset="0"/>
                <a:ea typeface="Calibri"/>
                <a:cs typeface="Times New Roman" panose="02020603050405020304" pitchFamily="18" charset="0"/>
              </a:rPr>
              <a:t> </a:t>
            </a:r>
            <a:endParaRPr lang="ru-RU" sz="1700" dirty="0" smtClean="0">
              <a:solidFill>
                <a:schemeClr val="tx1"/>
              </a:solidFill>
              <a:latin typeface="Times New Roman" panose="02020603050405020304" pitchFamily="18" charset="0"/>
              <a:ea typeface="Calibri"/>
              <a:cs typeface="Times New Roman" panose="02020603050405020304" pitchFamily="18" charset="0"/>
            </a:endParaRPr>
          </a:p>
          <a:p>
            <a:pPr algn="l">
              <a:spcBef>
                <a:spcPts val="0"/>
              </a:spcBef>
            </a:pPr>
            <a:r>
              <a:rPr lang="ru-RU" sz="1700" dirty="0" err="1" smtClean="0">
                <a:solidFill>
                  <a:schemeClr val="tx1"/>
                </a:solidFill>
                <a:latin typeface="Times New Roman" panose="02020603050405020304" pitchFamily="18" charset="0"/>
                <a:ea typeface="Calibri"/>
                <a:cs typeface="Times New Roman" panose="02020603050405020304" pitchFamily="18" charset="0"/>
              </a:rPr>
              <a:t>Мпрк</a:t>
            </a:r>
            <a:r>
              <a:rPr lang="ru-RU" sz="1700" dirty="0" smtClean="0">
                <a:solidFill>
                  <a:schemeClr val="tx1"/>
                </a:solidFill>
                <a:latin typeface="Times New Roman" panose="02020603050405020304" pitchFamily="18" charset="0"/>
                <a:ea typeface="Calibri"/>
                <a:cs typeface="Times New Roman" panose="02020603050405020304" pitchFamily="18" charset="0"/>
              </a:rPr>
              <a:t> </a:t>
            </a:r>
            <a:r>
              <a:rPr lang="ru-RU" sz="1700" dirty="0">
                <a:solidFill>
                  <a:schemeClr val="tx1"/>
                </a:solidFill>
                <a:latin typeface="Times New Roman" panose="02020603050405020304" pitchFamily="18" charset="0"/>
                <a:ea typeface="Calibri"/>
                <a:cs typeface="Times New Roman" panose="02020603050405020304" pitchFamily="18" charset="0"/>
              </a:rPr>
              <a:t>– электронный каталог музея – </a:t>
            </a:r>
            <a:r>
              <a:rPr lang="ru-RU" sz="1700" u="sng" dirty="0">
                <a:solidFill>
                  <a:schemeClr val="tx1"/>
                </a:solidFill>
                <a:latin typeface="Times New Roman" panose="02020603050405020304" pitchFamily="18" charset="0"/>
                <a:ea typeface="Calibri"/>
                <a:cs typeface="Times New Roman" panose="02020603050405020304" pitchFamily="18" charset="0"/>
                <a:hlinkClick r:id="rId3"/>
              </a:rPr>
              <a:t>http://museolog.unesco.kz/</a:t>
            </a:r>
            <a:r>
              <a:rPr lang="ru-RU" sz="1700" dirty="0">
                <a:solidFill>
                  <a:schemeClr val="tx1"/>
                </a:solidFill>
                <a:latin typeface="Times New Roman" panose="02020603050405020304" pitchFamily="18" charset="0"/>
                <a:ea typeface="Calibri"/>
                <a:cs typeface="Times New Roman" panose="02020603050405020304" pitchFamily="18" charset="0"/>
              </a:rPr>
              <a:t> </a:t>
            </a:r>
          </a:p>
          <a:p>
            <a:pPr algn="l">
              <a:spcBef>
                <a:spcPts val="0"/>
              </a:spcBef>
            </a:pPr>
            <a:r>
              <a:rPr lang="ru-RU" sz="1700" dirty="0">
                <a:solidFill>
                  <a:schemeClr val="tx1"/>
                </a:solidFill>
                <a:latin typeface="Times New Roman" panose="02020603050405020304" pitchFamily="18" charset="0"/>
                <a:ea typeface="Calibri"/>
                <a:cs typeface="Times New Roman" panose="02020603050405020304" pitchFamily="18" charset="0"/>
              </a:rPr>
              <a:t>Скачать </a:t>
            </a:r>
            <a:r>
              <a:rPr lang="ru-RU" sz="1700" dirty="0" err="1">
                <a:solidFill>
                  <a:schemeClr val="tx1"/>
                </a:solidFill>
                <a:latin typeface="Times New Roman" panose="02020603050405020304" pitchFamily="18" charset="0"/>
                <a:ea typeface="Calibri"/>
                <a:cs typeface="Times New Roman" panose="02020603050405020304" pitchFamily="18" charset="0"/>
              </a:rPr>
              <a:t>Мпрк</a:t>
            </a:r>
            <a:r>
              <a:rPr lang="ru-RU" sz="1700" dirty="0">
                <a:solidFill>
                  <a:schemeClr val="tx1"/>
                </a:solidFill>
                <a:latin typeface="Times New Roman" panose="02020603050405020304" pitchFamily="18" charset="0"/>
                <a:ea typeface="Calibri"/>
                <a:cs typeface="Times New Roman" panose="02020603050405020304" pitchFamily="18" charset="0"/>
              </a:rPr>
              <a:t> – </a:t>
            </a:r>
            <a:r>
              <a:rPr lang="en-US" sz="1700" u="sng" dirty="0" err="1">
                <a:solidFill>
                  <a:schemeClr val="tx1"/>
                </a:solidFill>
                <a:latin typeface="Times New Roman" panose="02020603050405020304" pitchFamily="18" charset="0"/>
                <a:ea typeface="Calibri"/>
                <a:cs typeface="Times New Roman" panose="02020603050405020304" pitchFamily="18" charset="0"/>
                <a:hlinkClick r:id="rId4"/>
              </a:rPr>
              <a:t>sourceFORGE</a:t>
            </a:r>
            <a:r>
              <a:rPr lang="ru-RU" sz="1700" u="sng" dirty="0">
                <a:solidFill>
                  <a:schemeClr val="tx1"/>
                </a:solidFill>
                <a:latin typeface="Times New Roman" panose="02020603050405020304" pitchFamily="18" charset="0"/>
                <a:ea typeface="Calibri"/>
                <a:cs typeface="Times New Roman" panose="02020603050405020304" pitchFamily="18" charset="0"/>
                <a:hlinkClick r:id="rId4"/>
              </a:rPr>
              <a:t>.</a:t>
            </a:r>
            <a:r>
              <a:rPr lang="en-US" sz="1700" u="sng" dirty="0">
                <a:solidFill>
                  <a:schemeClr val="tx1"/>
                </a:solidFill>
                <a:latin typeface="Times New Roman" panose="02020603050405020304" pitchFamily="18" charset="0"/>
                <a:ea typeface="Calibri"/>
                <a:cs typeface="Times New Roman" panose="02020603050405020304" pitchFamily="18" charset="0"/>
                <a:hlinkClick r:id="rId4"/>
              </a:rPr>
              <a:t>net</a:t>
            </a:r>
            <a:r>
              <a:rPr lang="en-US" sz="1700" dirty="0">
                <a:solidFill>
                  <a:schemeClr val="tx1"/>
                </a:solidFill>
                <a:latin typeface="Times New Roman" panose="02020603050405020304" pitchFamily="18" charset="0"/>
                <a:ea typeface="Calibri"/>
                <a:cs typeface="Times New Roman" panose="02020603050405020304" pitchFamily="18" charset="0"/>
              </a:rPr>
              <a:t> </a:t>
            </a:r>
            <a:endParaRPr lang="ru-RU" sz="1700" dirty="0">
              <a:solidFill>
                <a:schemeClr val="tx1"/>
              </a:solidFill>
              <a:latin typeface="Times New Roman" panose="02020603050405020304" pitchFamily="18" charset="0"/>
              <a:ea typeface="Calibri"/>
              <a:cs typeface="Times New Roman" panose="02020603050405020304" pitchFamily="18" charset="0"/>
            </a:endParaRPr>
          </a:p>
          <a:p>
            <a:pPr algn="l">
              <a:spcBef>
                <a:spcPts val="0"/>
              </a:spcBef>
            </a:pPr>
            <a:r>
              <a:rPr lang="kk-KZ" sz="1700" dirty="0">
                <a:solidFill>
                  <a:schemeClr val="tx1"/>
                </a:solidFill>
                <a:latin typeface="Times New Roman" panose="02020603050405020304" pitchFamily="18" charset="0"/>
                <a:ea typeface="Calibri"/>
                <a:cs typeface="Times New Roman" panose="02020603050405020304" pitchFamily="18" charset="0"/>
              </a:rPr>
              <a:t>Дневник – Музейная цифромания / Мұражайдың инновациялық күнделігі – </a:t>
            </a:r>
            <a:r>
              <a:rPr lang="kk-KZ" sz="1700" u="sng" dirty="0">
                <a:solidFill>
                  <a:schemeClr val="tx1"/>
                </a:solidFill>
                <a:latin typeface="Times New Roman" panose="02020603050405020304" pitchFamily="18" charset="0"/>
                <a:ea typeface="Calibri"/>
                <a:cs typeface="Times New Roman" panose="02020603050405020304" pitchFamily="18" charset="0"/>
                <a:hlinkClick r:id="rId5"/>
              </a:rPr>
              <a:t>http://kemel.ucoz.kz/</a:t>
            </a:r>
            <a:r>
              <a:rPr lang="kk-KZ" sz="1700" dirty="0">
                <a:solidFill>
                  <a:schemeClr val="tx1"/>
                </a:solidFill>
                <a:latin typeface="Times New Roman" panose="02020603050405020304" pitchFamily="18" charset="0"/>
                <a:ea typeface="Calibri"/>
                <a:cs typeface="Times New Roman" panose="02020603050405020304" pitchFamily="18" charset="0"/>
              </a:rPr>
              <a:t> </a:t>
            </a:r>
            <a:endParaRPr lang="ru-RU" sz="1700" dirty="0">
              <a:solidFill>
                <a:schemeClr val="tx1"/>
              </a:solidFill>
              <a:latin typeface="Times New Roman" panose="02020603050405020304" pitchFamily="18" charset="0"/>
              <a:ea typeface="Calibri"/>
              <a:cs typeface="Times New Roman" panose="02020603050405020304" pitchFamily="18" charset="0"/>
            </a:endParaRPr>
          </a:p>
          <a:p>
            <a:pPr algn="l">
              <a:spcBef>
                <a:spcPts val="0"/>
              </a:spcBef>
            </a:pPr>
            <a:r>
              <a:rPr lang="ru-RU" sz="1700" dirty="0">
                <a:solidFill>
                  <a:schemeClr val="tx1"/>
                </a:solidFill>
                <a:latin typeface="Times New Roman" panose="02020603050405020304" pitchFamily="18" charset="0"/>
                <a:ea typeface="Calibri"/>
                <a:cs typeface="Times New Roman" panose="02020603050405020304" pitchFamily="18" charset="0"/>
              </a:rPr>
              <a:t>Пакет </a:t>
            </a:r>
            <a:r>
              <a:rPr lang="ru-RU" sz="1700" dirty="0" err="1">
                <a:solidFill>
                  <a:schemeClr val="tx1"/>
                </a:solidFill>
                <a:latin typeface="Times New Roman" panose="02020603050405020304" pitchFamily="18" charset="0"/>
                <a:ea typeface="Calibri"/>
                <a:cs typeface="Times New Roman" panose="02020603050405020304" pitchFamily="18" charset="0"/>
              </a:rPr>
              <a:t>Музеолог</a:t>
            </a:r>
            <a:r>
              <a:rPr lang="kk-KZ" sz="1700" dirty="0">
                <a:solidFill>
                  <a:schemeClr val="tx1"/>
                </a:solidFill>
                <a:latin typeface="Times New Roman" panose="02020603050405020304" pitchFamily="18" charset="0"/>
                <a:ea typeface="Calibri"/>
                <a:cs typeface="Times New Roman" panose="02020603050405020304" pitchFamily="18" charset="0"/>
              </a:rPr>
              <a:t> – </a:t>
            </a:r>
            <a:r>
              <a:rPr lang="kk-KZ" sz="1700" u="sng" dirty="0">
                <a:solidFill>
                  <a:schemeClr val="tx1"/>
                </a:solidFill>
                <a:latin typeface="Times New Roman" panose="02020603050405020304" pitchFamily="18" charset="0"/>
                <a:ea typeface="Calibri"/>
                <a:cs typeface="Times New Roman" panose="02020603050405020304" pitchFamily="18" charset="0"/>
                <a:hlinkClick r:id="rId6"/>
              </a:rPr>
              <a:t>http://</a:t>
            </a:r>
            <a:r>
              <a:rPr lang="kk-KZ" sz="1700" u="sng" dirty="0" smtClean="0">
                <a:solidFill>
                  <a:schemeClr val="tx1"/>
                </a:solidFill>
                <a:latin typeface="Times New Roman" panose="02020603050405020304" pitchFamily="18" charset="0"/>
                <a:ea typeface="Calibri"/>
                <a:cs typeface="Times New Roman" panose="02020603050405020304" pitchFamily="18" charset="0"/>
                <a:hlinkClick r:id="rId6"/>
              </a:rPr>
              <a:t>old.unesco.kz/ip/ppt/museolog_rus.pdf</a:t>
            </a:r>
            <a:r>
              <a:rPr lang="kk-KZ" sz="1700" dirty="0" smtClean="0">
                <a:solidFill>
                  <a:schemeClr val="tx1"/>
                </a:solidFill>
                <a:latin typeface="Times New Roman" panose="02020603050405020304" pitchFamily="18" charset="0"/>
                <a:ea typeface="Calibri"/>
                <a:cs typeface="Times New Roman" panose="02020603050405020304" pitchFamily="18" charset="0"/>
              </a:rPr>
              <a:t>                                                             </a:t>
            </a:r>
            <a:r>
              <a:rPr lang="kk-KZ" sz="1700" dirty="0" smtClean="0">
                <a:solidFill>
                  <a:schemeClr val="tx1"/>
                </a:solidFill>
                <a:latin typeface="Times New Roman" panose="02020603050405020304" pitchFamily="18" charset="0"/>
                <a:cs typeface="Times New Roman" panose="02020603050405020304" pitchFamily="18" charset="0"/>
              </a:rPr>
              <a:t>ҚР МОМ музеологінің сайты- </a:t>
            </a:r>
            <a:r>
              <a:rPr lang="ru-RU" sz="1700" u="sng" dirty="0" smtClean="0">
                <a:latin typeface="Times New Roman" panose="02020603050405020304" pitchFamily="18" charset="0"/>
                <a:cs typeface="Times New Roman" panose="02020603050405020304" pitchFamily="18" charset="0"/>
                <a:hlinkClick r:id="rId7"/>
              </a:rPr>
              <a:t>http://192.168.1.4:8080/Museolog/</a:t>
            </a:r>
            <a:r>
              <a:rPr lang="ru-RU" sz="1700" dirty="0" smtClean="0">
                <a:latin typeface="Times New Roman" panose="02020603050405020304" pitchFamily="18" charset="0"/>
                <a:cs typeface="Times New Roman" panose="02020603050405020304" pitchFamily="18" charset="0"/>
              </a:rPr>
              <a:t> </a:t>
            </a:r>
          </a:p>
          <a:p>
            <a:pPr algn="l">
              <a:spcBef>
                <a:spcPts val="0"/>
              </a:spcBef>
            </a:pPr>
            <a:r>
              <a:rPr lang="kk-KZ" sz="1700" dirty="0" smtClean="0">
                <a:solidFill>
                  <a:schemeClr val="tx1"/>
                </a:solidFill>
                <a:latin typeface="Times New Roman" panose="02020603050405020304" pitchFamily="18" charset="0"/>
                <a:ea typeface="Calibri"/>
                <a:cs typeface="Times New Roman" panose="02020603050405020304" pitchFamily="18" charset="0"/>
              </a:rPr>
              <a:t>ҚР Мемлекеттік орталық музейі – </a:t>
            </a:r>
            <a:r>
              <a:rPr lang="kk-KZ" sz="1700" u="sng" dirty="0" smtClean="0">
                <a:solidFill>
                  <a:schemeClr val="tx1"/>
                </a:solidFill>
                <a:latin typeface="Times New Roman" panose="02020603050405020304" pitchFamily="18" charset="0"/>
                <a:ea typeface="Calibri"/>
                <a:cs typeface="Times New Roman" panose="02020603050405020304" pitchFamily="18" charset="0"/>
                <a:hlinkClick r:id="rId8"/>
              </a:rPr>
              <a:t>http://csmrk.kz/</a:t>
            </a:r>
            <a:endParaRPr lang="kk-KZ" sz="1700" u="sng" dirty="0" smtClean="0">
              <a:solidFill>
                <a:schemeClr val="tx1"/>
              </a:solidFill>
              <a:latin typeface="Times New Roman" panose="02020603050405020304" pitchFamily="18" charset="0"/>
              <a:ea typeface="Calibri"/>
              <a:cs typeface="Times New Roman" panose="02020603050405020304" pitchFamily="18" charset="0"/>
            </a:endParaRPr>
          </a:p>
        </p:txBody>
      </p:sp>
      <p:sp>
        <p:nvSpPr>
          <p:cNvPr id="5" name="TextBox 4"/>
          <p:cNvSpPr txBox="1"/>
          <p:nvPr/>
        </p:nvSpPr>
        <p:spPr>
          <a:xfrm>
            <a:off x="2793529" y="4077381"/>
            <a:ext cx="3506663" cy="400110"/>
          </a:xfrm>
          <a:prstGeom prst="rect">
            <a:avLst/>
          </a:prstGeom>
          <a:solidFill>
            <a:schemeClr val="accent2">
              <a:lumMod val="20000"/>
              <a:lumOff val="80000"/>
            </a:schemeClr>
          </a:solidFill>
        </p:spPr>
        <p:txBody>
          <a:bodyPr wrap="square" rtlCol="0">
            <a:spAutoFit/>
          </a:bodyPr>
          <a:lstStyle/>
          <a:p>
            <a:pPr algn="ctr"/>
            <a:r>
              <a:rPr lang="kk-KZ" sz="2000" b="1" dirty="0" smtClean="0">
                <a:solidFill>
                  <a:srgbClr val="C00000"/>
                </a:solidFill>
                <a:latin typeface="Times New Roman" panose="02020603050405020304" pitchFamily="18" charset="0"/>
                <a:cs typeface="Times New Roman" panose="02020603050405020304" pitchFamily="18" charset="0"/>
              </a:rPr>
              <a:t>Қажетті сайттар:</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793529" y="844749"/>
            <a:ext cx="3506663" cy="461665"/>
          </a:xfrm>
          <a:prstGeom prst="rect">
            <a:avLst/>
          </a:prstGeom>
          <a:solidFill>
            <a:schemeClr val="accent2">
              <a:lumMod val="20000"/>
              <a:lumOff val="80000"/>
            </a:schemeClr>
          </a:solidFill>
        </p:spPr>
        <p:txBody>
          <a:bodyPr wrap="square" rtlCol="0">
            <a:spAutoFit/>
          </a:bodyPr>
          <a:lstStyle/>
          <a:p>
            <a:pPr algn="ctr"/>
            <a:r>
              <a:rPr lang="kk-KZ" sz="2000" b="1" dirty="0" smtClean="0">
                <a:solidFill>
                  <a:srgbClr val="C00000"/>
                </a:solidFill>
                <a:latin typeface="Times New Roman" panose="02020603050405020304" pitchFamily="18" charset="0"/>
                <a:cs typeface="Times New Roman" panose="02020603050405020304" pitchFamily="18" charset="0"/>
              </a:rPr>
              <a:t>Әдебиеттер</a:t>
            </a:r>
            <a:r>
              <a:rPr lang="kk-KZ" sz="2400" b="1" dirty="0" smtClean="0">
                <a:solidFill>
                  <a:srgbClr val="C00000"/>
                </a:solidFill>
                <a:latin typeface="Times New Roman" panose="02020603050405020304" pitchFamily="18" charset="0"/>
                <a:cs typeface="Times New Roman" panose="02020603050405020304" pitchFamily="18" charset="0"/>
              </a:rPr>
              <a:t>:</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23528" y="1412776"/>
            <a:ext cx="8684418" cy="2525307"/>
          </a:xfrm>
          <a:prstGeom prst="rect">
            <a:avLst/>
          </a:prstGeom>
          <a:solidFill>
            <a:schemeClr val="accent3">
              <a:lumMod val="20000"/>
              <a:lumOff val="80000"/>
            </a:schemeClr>
          </a:solidFill>
        </p:spPr>
        <p:txBody>
          <a:bodyPr wrap="square">
            <a:spAutoFit/>
          </a:bodyPr>
          <a:lstStyle/>
          <a:p>
            <a:pPr algn="just">
              <a:spcAft>
                <a:spcPts val="0"/>
              </a:spcAft>
              <a:tabLst>
                <a:tab pos="3657600" algn="l"/>
              </a:tabLst>
            </a:pPr>
            <a:r>
              <a:rPr lang="kk-KZ" sz="1700" dirty="0" smtClean="0">
                <a:latin typeface="Times New Roman" panose="02020603050405020304" pitchFamily="18" charset="0"/>
                <a:ea typeface="Times New Roman"/>
                <a:cs typeface="Times New Roman" panose="02020603050405020304" pitchFamily="18" charset="0"/>
              </a:rPr>
              <a:t>1. Еркін </a:t>
            </a:r>
            <a:r>
              <a:rPr lang="kk-KZ" sz="1700" dirty="0">
                <a:latin typeface="Times New Roman" panose="02020603050405020304" pitchFamily="18" charset="0"/>
                <a:ea typeface="Times New Roman"/>
                <a:cs typeface="Times New Roman" panose="02020603050405020304" pitchFamily="18" charset="0"/>
              </a:rPr>
              <a:t>бағдарламалық жасақтама. Электронды оқулық. – Алматы, ЮНЕСКО, 2009.</a:t>
            </a:r>
            <a:endParaRPr lang="ru-RU" sz="1700" dirty="0">
              <a:latin typeface="Times New Roman" panose="02020603050405020304" pitchFamily="18" charset="0"/>
              <a:ea typeface="Times New Roman"/>
              <a:cs typeface="Times New Roman" panose="02020603050405020304" pitchFamily="18" charset="0"/>
            </a:endParaRPr>
          </a:p>
          <a:p>
            <a:pPr algn="just">
              <a:spcAft>
                <a:spcPts val="0"/>
              </a:spcAft>
            </a:pPr>
            <a:r>
              <a:rPr lang="kk-KZ" sz="1700" dirty="0">
                <a:latin typeface="Times New Roman" panose="02020603050405020304" pitchFamily="18" charset="0"/>
                <a:ea typeface="Times New Roman"/>
                <a:cs typeface="Times New Roman" panose="02020603050405020304" pitchFamily="18" charset="0"/>
              </a:rPr>
              <a:t>2. Пешков Ю.М. Из истории компьютеризации музеев США // Труды Центрального музея. – Алматы: Ғылым, 2004, - с. 48-53.</a:t>
            </a:r>
            <a:endParaRPr lang="ru-RU" sz="1700" dirty="0">
              <a:latin typeface="Times New Roman" panose="02020603050405020304" pitchFamily="18" charset="0"/>
              <a:ea typeface="Times New Roman"/>
              <a:cs typeface="Times New Roman" panose="02020603050405020304" pitchFamily="18" charset="0"/>
            </a:endParaRPr>
          </a:p>
          <a:p>
            <a:pPr algn="just">
              <a:spcAft>
                <a:spcPts val="0"/>
              </a:spcAft>
            </a:pPr>
            <a:r>
              <a:rPr lang="kk-KZ" sz="1700" dirty="0">
                <a:latin typeface="Times New Roman" panose="02020603050405020304" pitchFamily="18" charset="0"/>
                <a:ea typeface="Times New Roman"/>
                <a:cs typeface="Times New Roman" panose="02020603050405020304" pitchFamily="18" charset="0"/>
              </a:rPr>
              <a:t>3. Чинколл Р. Музейная каталогизация и ЭВМ. – М: Мир, 1983.</a:t>
            </a:r>
            <a:endParaRPr lang="ru-RU" sz="1700" dirty="0">
              <a:latin typeface="Times New Roman" panose="02020603050405020304" pitchFamily="18" charset="0"/>
              <a:ea typeface="Times New Roman"/>
              <a:cs typeface="Times New Roman" panose="02020603050405020304" pitchFamily="18" charset="0"/>
            </a:endParaRPr>
          </a:p>
          <a:p>
            <a:pPr algn="just">
              <a:spcAft>
                <a:spcPts val="0"/>
              </a:spcAft>
            </a:pPr>
            <a:r>
              <a:rPr lang="kk-KZ" sz="1700" dirty="0">
                <a:latin typeface="Times New Roman" panose="02020603050405020304" pitchFamily="18" charset="0"/>
                <a:ea typeface="Times New Roman"/>
                <a:cs typeface="Times New Roman" panose="02020603050405020304" pitchFamily="18" charset="0"/>
              </a:rPr>
              <a:t>4. </a:t>
            </a:r>
            <a:r>
              <a:rPr lang="ru-RU" sz="1700" dirty="0">
                <a:latin typeface="Times New Roman" panose="02020603050405020304" pitchFamily="18" charset="0"/>
                <a:ea typeface="Times New Roman"/>
                <a:cs typeface="Times New Roman" panose="02020603050405020304" pitchFamily="18" charset="0"/>
              </a:rPr>
              <a:t>Музей и новые технологии / под ред. </a:t>
            </a:r>
            <a:r>
              <a:rPr lang="ru-RU" sz="1700" dirty="0" smtClean="0">
                <a:latin typeface="Times New Roman" panose="02020603050405020304" pitchFamily="18" charset="0"/>
                <a:ea typeface="Times New Roman"/>
                <a:cs typeface="Times New Roman" panose="02020603050405020304" pitchFamily="18" charset="0"/>
              </a:rPr>
              <a:t>Никишина </a:t>
            </a:r>
            <a:r>
              <a:rPr lang="ru-RU" sz="1700" dirty="0">
                <a:latin typeface="Times New Roman" panose="02020603050405020304" pitchFamily="18" charset="0"/>
                <a:ea typeface="Times New Roman"/>
                <a:cs typeface="Times New Roman" panose="02020603050405020304" pitchFamily="18" charset="0"/>
              </a:rPr>
              <a:t>Н.А. </a:t>
            </a:r>
            <a:r>
              <a:rPr lang="kk-KZ" sz="1700" dirty="0">
                <a:latin typeface="Times New Roman" panose="02020603050405020304" pitchFamily="18" charset="0"/>
                <a:ea typeface="Times New Roman"/>
                <a:cs typeface="Times New Roman" panose="02020603050405020304" pitchFamily="18" charset="0"/>
              </a:rPr>
              <a:t>- </a:t>
            </a:r>
            <a:r>
              <a:rPr lang="ru-RU" sz="1700" dirty="0">
                <a:latin typeface="Times New Roman" panose="02020603050405020304" pitchFamily="18" charset="0"/>
                <a:ea typeface="Times New Roman"/>
                <a:cs typeface="Times New Roman" panose="02020603050405020304" pitchFamily="18" charset="0"/>
              </a:rPr>
              <a:t>М., 1999</a:t>
            </a:r>
            <a:r>
              <a:rPr lang="kk-KZ" sz="1700" dirty="0">
                <a:latin typeface="Times New Roman" panose="02020603050405020304" pitchFamily="18" charset="0"/>
                <a:ea typeface="Times New Roman"/>
                <a:cs typeface="Times New Roman" panose="02020603050405020304" pitchFamily="18" charset="0"/>
              </a:rPr>
              <a:t>.</a:t>
            </a:r>
            <a:endParaRPr lang="ru-RU" sz="1700" dirty="0">
              <a:latin typeface="Times New Roman" panose="02020603050405020304" pitchFamily="18" charset="0"/>
              <a:ea typeface="Times New Roman"/>
              <a:cs typeface="Times New Roman" panose="02020603050405020304" pitchFamily="18" charset="0"/>
            </a:endParaRPr>
          </a:p>
          <a:p>
            <a:pPr algn="just">
              <a:spcAft>
                <a:spcPts val="0"/>
              </a:spcAft>
            </a:pPr>
            <a:r>
              <a:rPr lang="kk-KZ" sz="1700" dirty="0">
                <a:latin typeface="Times New Roman" panose="02020603050405020304" pitchFamily="18" charset="0"/>
                <a:ea typeface="Times New Roman"/>
                <a:cs typeface="Times New Roman" panose="02020603050405020304" pitchFamily="18" charset="0"/>
              </a:rPr>
              <a:t>5. Ноль Я.Л. Информационные технологии в деятельности музея. – Спб., 2007.</a:t>
            </a:r>
            <a:endParaRPr lang="ru-RU" sz="1700" dirty="0">
              <a:latin typeface="Times New Roman" panose="02020603050405020304" pitchFamily="18" charset="0"/>
              <a:ea typeface="Times New Roman"/>
              <a:cs typeface="Times New Roman" panose="02020603050405020304" pitchFamily="18" charset="0"/>
            </a:endParaRPr>
          </a:p>
          <a:p>
            <a:pPr lvl="0" algn="just">
              <a:lnSpc>
                <a:spcPct val="115000"/>
              </a:lnSpc>
              <a:spcAft>
                <a:spcPts val="0"/>
              </a:spcAft>
            </a:pPr>
            <a:r>
              <a:rPr lang="ru-RU" sz="1700" dirty="0" smtClean="0">
                <a:latin typeface="Times New Roman" panose="02020603050405020304" pitchFamily="18" charset="0"/>
                <a:ea typeface="Times New Roman"/>
                <a:cs typeface="Times New Roman" panose="02020603050405020304" pitchFamily="18" charset="0"/>
              </a:rPr>
              <a:t>6. </a:t>
            </a:r>
            <a:r>
              <a:rPr lang="ru-RU" sz="1700" dirty="0" err="1" smtClean="0">
                <a:latin typeface="Times New Roman" panose="02020603050405020304" pitchFamily="18" charset="0"/>
                <a:ea typeface="Times New Roman"/>
                <a:cs typeface="Times New Roman" panose="02020603050405020304" pitchFamily="18" charset="0"/>
              </a:rPr>
              <a:t>Мишар</a:t>
            </a:r>
            <a:r>
              <a:rPr lang="ru-RU" sz="1700" dirty="0" smtClean="0">
                <a:latin typeface="Times New Roman" panose="02020603050405020304" pitchFamily="18" charset="0"/>
                <a:ea typeface="Times New Roman"/>
                <a:cs typeface="Times New Roman" panose="02020603050405020304" pitchFamily="18" charset="0"/>
              </a:rPr>
              <a:t> </a:t>
            </a:r>
            <a:r>
              <a:rPr lang="ru-RU" sz="1700" dirty="0">
                <a:latin typeface="Times New Roman" panose="02020603050405020304" pitchFamily="18" charset="0"/>
                <a:ea typeface="Times New Roman"/>
                <a:cs typeface="Times New Roman" panose="02020603050405020304" pitchFamily="18" charset="0"/>
              </a:rPr>
              <a:t>А. </a:t>
            </a:r>
            <a:r>
              <a:rPr lang="kk-KZ" sz="1700" dirty="0">
                <a:latin typeface="Times New Roman" panose="02020603050405020304" pitchFamily="18" charset="0"/>
                <a:ea typeface="Times New Roman"/>
                <a:cs typeface="Times New Roman" panose="02020603050405020304" pitchFamily="18" charset="0"/>
              </a:rPr>
              <a:t>«Museolog». Методология создания цифрового каталога музейной коллекции. 2001.</a:t>
            </a:r>
            <a:endParaRPr lang="ru-RU" sz="1700" dirty="0">
              <a:latin typeface="Times New Roman" panose="02020603050405020304" pitchFamily="18" charset="0"/>
              <a:ea typeface="Times New Roman"/>
              <a:cs typeface="Times New Roman" panose="02020603050405020304" pitchFamily="18" charset="0"/>
            </a:endParaRPr>
          </a:p>
          <a:p>
            <a:pPr algn="just">
              <a:spcAft>
                <a:spcPts val="0"/>
              </a:spcAft>
              <a:tabLst>
                <a:tab pos="3657600" algn="l"/>
              </a:tabLst>
            </a:pPr>
            <a:r>
              <a:rPr lang="kk-KZ" sz="1700" dirty="0" smtClean="0">
                <a:latin typeface="Times New Roman" panose="02020603050405020304" pitchFamily="18" charset="0"/>
                <a:ea typeface="Times New Roman"/>
                <a:cs typeface="Times New Roman" panose="02020603050405020304" pitchFamily="18" charset="0"/>
              </a:rPr>
              <a:t>7. Отчет </a:t>
            </a:r>
            <a:r>
              <a:rPr lang="kk-KZ" sz="1700" dirty="0">
                <a:latin typeface="Times New Roman" panose="02020603050405020304" pitchFamily="18" charset="0"/>
                <a:ea typeface="Times New Roman"/>
                <a:cs typeface="Times New Roman" panose="02020603050405020304" pitchFamily="18" charset="0"/>
              </a:rPr>
              <a:t>о работе по программе «Museolog» за </a:t>
            </a:r>
            <a:r>
              <a:rPr lang="kk-KZ" sz="1700" dirty="0" smtClean="0">
                <a:latin typeface="Times New Roman" panose="02020603050405020304" pitchFamily="18" charset="0"/>
                <a:ea typeface="Times New Roman"/>
                <a:cs typeface="Times New Roman" panose="02020603050405020304" pitchFamily="18" charset="0"/>
              </a:rPr>
              <a:t>2016 </a:t>
            </a:r>
            <a:r>
              <a:rPr lang="kk-KZ" sz="1700" dirty="0">
                <a:latin typeface="Times New Roman" panose="02020603050405020304" pitchFamily="18" charset="0"/>
                <a:ea typeface="Times New Roman"/>
                <a:cs typeface="Times New Roman" panose="02020603050405020304" pitchFamily="18" charset="0"/>
              </a:rPr>
              <a:t>г. </a:t>
            </a:r>
            <a:endParaRPr lang="ru-RU" sz="1700" dirty="0">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xmlns="" val="3714122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130425"/>
            <a:ext cx="8424936"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anose="05000000000000000000" pitchFamily="2" charset="2"/>
              <a:buChar char="v"/>
            </a:pPr>
            <a:r>
              <a:rPr lang="kk-KZ"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Көңіл қойып тыңдағандарыңызға рахмет!</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978458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268760"/>
            <a:ext cx="8837538" cy="5472608"/>
          </a:xfrm>
          <a:solidFill>
            <a:schemeClr val="accent3">
              <a:lumMod val="20000"/>
              <a:lumOff val="80000"/>
            </a:schemeClr>
          </a:solidFill>
        </p:spPr>
        <p:txBody>
          <a:bodyPr>
            <a:noAutofit/>
          </a:bodyPr>
          <a:lstStyle/>
          <a:p>
            <a:pPr algn="l"/>
            <a:r>
              <a:rPr lang="kk-KZ" sz="1900" b="1" dirty="0" smtClean="0">
                <a:latin typeface="Times New Roman" panose="02020603050405020304" pitchFamily="18" charset="0"/>
                <a:cs typeface="Times New Roman" panose="02020603050405020304" pitchFamily="18" charset="0"/>
              </a:rPr>
              <a:t>«Museolog</a:t>
            </a:r>
            <a:r>
              <a:rPr lang="kk-KZ" sz="1900" b="1" dirty="0">
                <a:latin typeface="Times New Roman" panose="02020603050405020304" pitchFamily="18" charset="0"/>
                <a:cs typeface="Times New Roman" panose="02020603050405020304" pitchFamily="18" charset="0"/>
              </a:rPr>
              <a:t>»</a:t>
            </a:r>
            <a:r>
              <a:rPr lang="kk-KZ" sz="1900" dirty="0">
                <a:latin typeface="Times New Roman" panose="02020603050405020304" pitchFamily="18" charset="0"/>
                <a:cs typeface="Times New Roman" panose="02020603050405020304" pitchFamily="18" charset="0"/>
              </a:rPr>
              <a:t> – музейлар коллекцияларының ақпараттық каталогын жасауға негізделген компьютерлік бағдарлама.   </a:t>
            </a:r>
            <a:r>
              <a:rPr lang="kk-KZ" sz="1900" dirty="0" smtClean="0">
                <a:latin typeface="Times New Roman" panose="02020603050405020304" pitchFamily="18" charset="0"/>
                <a:cs typeface="Times New Roman" panose="02020603050405020304" pitchFamily="18" charset="0"/>
              </a:rPr>
              <a:t/>
            </a:r>
            <a:br>
              <a:rPr lang="kk-KZ" sz="1900" dirty="0" smtClean="0">
                <a:latin typeface="Times New Roman" panose="02020603050405020304" pitchFamily="18" charset="0"/>
                <a:cs typeface="Times New Roman" panose="02020603050405020304" pitchFamily="18" charset="0"/>
              </a:rPr>
            </a:br>
            <a:r>
              <a:rPr lang="kk-KZ" sz="1900" dirty="0" smtClean="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
            </a:r>
            <a:br>
              <a:rPr lang="en-US" sz="1900" dirty="0" smtClean="0">
                <a:latin typeface="Times New Roman" panose="02020603050405020304" pitchFamily="18" charset="0"/>
                <a:cs typeface="Times New Roman" panose="02020603050405020304" pitchFamily="18" charset="0"/>
              </a:rPr>
            </a:br>
            <a:r>
              <a:rPr lang="kk-KZ" sz="1900" b="1" dirty="0" smtClean="0">
                <a:latin typeface="Times New Roman" panose="02020603050405020304" pitchFamily="18" charset="0"/>
                <a:cs typeface="Times New Roman" panose="02020603050405020304" pitchFamily="18" charset="0"/>
              </a:rPr>
              <a:t>1997 </a:t>
            </a:r>
            <a:r>
              <a:rPr lang="kk-KZ" sz="1900" b="1" dirty="0">
                <a:latin typeface="Times New Roman" panose="02020603050405020304" pitchFamily="18" charset="0"/>
                <a:cs typeface="Times New Roman" panose="02020603050405020304" pitchFamily="18" charset="0"/>
              </a:rPr>
              <a:t>жылы</a:t>
            </a:r>
            <a:r>
              <a:rPr lang="kk-KZ" sz="1900" dirty="0">
                <a:latin typeface="Times New Roman" panose="02020603050405020304" pitchFamily="18" charset="0"/>
                <a:cs typeface="Times New Roman" panose="02020603050405020304" pitchFamily="18" charset="0"/>
              </a:rPr>
              <a:t> Орталық Азия аймағында «</a:t>
            </a:r>
            <a:r>
              <a:rPr lang="kk-KZ" sz="1900" dirty="0" smtClean="0">
                <a:latin typeface="Times New Roman" panose="02020603050405020304" pitchFamily="18" charset="0"/>
                <a:cs typeface="Times New Roman" panose="02020603050405020304" pitchFamily="18" charset="0"/>
              </a:rPr>
              <a:t>HeritageNet</a:t>
            </a:r>
            <a:r>
              <a:rPr lang="kk-KZ" sz="1900" dirty="0">
                <a:latin typeface="Times New Roman" panose="02020603050405020304" pitchFamily="18" charset="0"/>
                <a:cs typeface="Times New Roman" panose="02020603050405020304" pitchFamily="18" charset="0"/>
              </a:rPr>
              <a:t>» жобасы басталды. «Museolog» бағдарламасы </a:t>
            </a:r>
            <a:r>
              <a:rPr lang="kk-KZ" sz="1900" b="1" dirty="0">
                <a:latin typeface="Times New Roman" panose="02020603050405020304" pitchFamily="18" charset="0"/>
                <a:cs typeface="Times New Roman" panose="02020603050405020304" pitchFamily="18" charset="0"/>
              </a:rPr>
              <a:t>«Heritage Net мұралар желісі»</a:t>
            </a:r>
            <a:r>
              <a:rPr lang="kk-KZ" sz="1900" dirty="0">
                <a:latin typeface="Times New Roman" panose="02020603050405020304" pitchFamily="18" charset="0"/>
                <a:cs typeface="Times New Roman" panose="02020603050405020304" pitchFamily="18" charset="0"/>
              </a:rPr>
              <a:t> жобасының жалғасы болып </a:t>
            </a:r>
            <a:r>
              <a:rPr lang="kk-KZ" sz="1900" dirty="0" smtClean="0">
                <a:latin typeface="Times New Roman" panose="02020603050405020304" pitchFamily="18" charset="0"/>
                <a:cs typeface="Times New Roman" panose="02020603050405020304" pitchFamily="18" charset="0"/>
              </a:rPr>
              <a:t>таб-ды.  </a:t>
            </a:r>
            <a:r>
              <a:rPr lang="en-US" sz="1900" dirty="0" smtClean="0">
                <a:latin typeface="Times New Roman" panose="02020603050405020304" pitchFamily="18" charset="0"/>
                <a:cs typeface="Times New Roman" panose="02020603050405020304" pitchFamily="18" charset="0"/>
              </a:rPr>
              <a:t>                                                                 </a:t>
            </a:r>
            <a:r>
              <a:rPr lang="kk-KZ" sz="1900" dirty="0" smtClean="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
            </a:r>
            <a:br>
              <a:rPr lang="en-US" sz="1900" dirty="0" smtClean="0">
                <a:latin typeface="Times New Roman" panose="02020603050405020304" pitchFamily="18" charset="0"/>
                <a:cs typeface="Times New Roman" panose="02020603050405020304" pitchFamily="18" charset="0"/>
              </a:rPr>
            </a:br>
            <a:r>
              <a:rPr lang="kk-KZ" sz="1900" b="1" dirty="0" smtClean="0">
                <a:latin typeface="Times New Roman" panose="02020603050405020304" pitchFamily="18" charset="0"/>
                <a:cs typeface="Times New Roman" panose="02020603050405020304" pitchFamily="18" charset="0"/>
              </a:rPr>
              <a:t>«</a:t>
            </a:r>
            <a:r>
              <a:rPr lang="kk-KZ" sz="1900" b="1" dirty="0">
                <a:latin typeface="Times New Roman" panose="02020603050405020304" pitchFamily="18" charset="0"/>
                <a:cs typeface="Times New Roman" panose="02020603050405020304" pitchFamily="18" charset="0"/>
              </a:rPr>
              <a:t>Museolog» </a:t>
            </a:r>
            <a:r>
              <a:rPr lang="kk-KZ" sz="1900" dirty="0">
                <a:latin typeface="Times New Roman" panose="02020603050405020304" pitchFamily="18" charset="0"/>
                <a:cs typeface="Times New Roman" panose="02020603050405020304" pitchFamily="18" charset="0"/>
              </a:rPr>
              <a:t>еркін бағдарламалық жасақтама Орта Азияның бас музейлері жүзеге асырған жобасының қорын, </a:t>
            </a:r>
            <a:r>
              <a:rPr lang="kk-KZ" sz="1900" b="1" dirty="0">
                <a:latin typeface="Times New Roman" panose="02020603050405020304" pitchFamily="18" charset="0"/>
                <a:cs typeface="Times New Roman" panose="02020603050405020304" pitchFamily="18" charset="0"/>
              </a:rPr>
              <a:t>1998 жылы</a:t>
            </a:r>
            <a:r>
              <a:rPr lang="kk-KZ" sz="1900" dirty="0">
                <a:latin typeface="Times New Roman" panose="02020603050405020304" pitchFamily="18" charset="0"/>
                <a:cs typeface="Times New Roman" panose="02020603050405020304" pitchFamily="18" charset="0"/>
              </a:rPr>
              <a:t> ЮНЕСКО әзірледі. </a:t>
            </a:r>
            <a:br>
              <a:rPr lang="kk-KZ" sz="1900" dirty="0">
                <a:latin typeface="Times New Roman" panose="02020603050405020304" pitchFamily="18" charset="0"/>
                <a:cs typeface="Times New Roman" panose="02020603050405020304" pitchFamily="18" charset="0"/>
              </a:rPr>
            </a:br>
            <a:r>
              <a:rPr lang="kk-KZ" sz="1900" b="1" dirty="0">
                <a:latin typeface="Times New Roman" panose="02020603050405020304" pitchFamily="18" charset="0"/>
                <a:cs typeface="Times New Roman" panose="02020603050405020304" pitchFamily="18" charset="0"/>
              </a:rPr>
              <a:t>1999 жылы 11 мамырда </a:t>
            </a:r>
            <a:r>
              <a:rPr lang="kk-KZ" sz="1900" dirty="0">
                <a:latin typeface="Times New Roman" panose="02020603050405020304" pitchFamily="18" charset="0"/>
                <a:cs typeface="Times New Roman" panose="02020603050405020304" pitchFamily="18" charset="0"/>
              </a:rPr>
              <a:t>Парижде қол </a:t>
            </a:r>
            <a:r>
              <a:rPr lang="kk-KZ" sz="1900" dirty="0" smtClean="0">
                <a:latin typeface="Times New Roman" panose="02020603050405020304" pitchFamily="18" charset="0"/>
                <a:cs typeface="Times New Roman" panose="02020603050405020304" pitchFamily="18" charset="0"/>
              </a:rPr>
              <a:t>қойылған Музеолог </a:t>
            </a:r>
            <a:r>
              <a:rPr lang="kk-KZ" sz="1900" dirty="0">
                <a:latin typeface="Times New Roman" panose="02020603050405020304" pitchFamily="18" charset="0"/>
                <a:cs typeface="Times New Roman" panose="02020603050405020304" pitchFamily="18" charset="0"/>
              </a:rPr>
              <a:t>бағдарламасын </a:t>
            </a:r>
            <a:r>
              <a:rPr lang="kk-KZ" sz="1900" dirty="0" smtClean="0">
                <a:latin typeface="Times New Roman" panose="02020603050405020304" pitchFamily="18" charset="0"/>
                <a:cs typeface="Times New Roman" panose="02020603050405020304" pitchFamily="18" charset="0"/>
              </a:rPr>
              <a:t>ендіру, </a:t>
            </a:r>
            <a:r>
              <a:rPr lang="kk-KZ" sz="1900" dirty="0">
                <a:latin typeface="Times New Roman" panose="02020603050405020304" pitchFamily="18" charset="0"/>
                <a:cs typeface="Times New Roman" panose="02020603050405020304" pitchFamily="18" charset="0"/>
              </a:rPr>
              <a:t>Халықаралық ынтымақтастық қағидаттарына негізделген </a:t>
            </a:r>
            <a:r>
              <a:rPr lang="kk-KZ" sz="1900" dirty="0" smtClean="0">
                <a:latin typeface="Times New Roman" panose="02020603050405020304" pitchFamily="18" charset="0"/>
                <a:cs typeface="Times New Roman" panose="02020603050405020304" pitchFamily="18" charset="0"/>
              </a:rPr>
              <a:t>"</a:t>
            </a:r>
            <a:r>
              <a:rPr lang="kk-KZ" sz="1900" dirty="0">
                <a:latin typeface="Times New Roman" panose="02020603050405020304" pitchFamily="18" charset="0"/>
                <a:cs typeface="Times New Roman" panose="02020603050405020304" pitchFamily="18" charset="0"/>
              </a:rPr>
              <a:t>Мұралар желісі" атты жобаның </a:t>
            </a:r>
            <a:r>
              <a:rPr lang="kk-KZ" sz="1900" dirty="0" smtClean="0">
                <a:latin typeface="Times New Roman" panose="02020603050405020304" pitchFamily="18" charset="0"/>
                <a:cs typeface="Times New Roman" panose="02020603050405020304" pitchFamily="18" charset="0"/>
              </a:rPr>
              <a:t>ішінде, </a:t>
            </a:r>
            <a:r>
              <a:rPr lang="kk-KZ" sz="1900" dirty="0">
                <a:latin typeface="Times New Roman" panose="02020603050405020304" pitchFamily="18" charset="0"/>
                <a:cs typeface="Times New Roman" panose="02020603050405020304" pitchFamily="18" charset="0"/>
              </a:rPr>
              <a:t>қатысушылардың келісімімен жүзеге асты.                                                                </a:t>
            </a:r>
            <a:r>
              <a:rPr lang="en-US" sz="1900" dirty="0" smtClean="0">
                <a:latin typeface="Times New Roman" panose="02020603050405020304" pitchFamily="18" charset="0"/>
                <a:cs typeface="Times New Roman" panose="02020603050405020304" pitchFamily="18" charset="0"/>
              </a:rPr>
              <a:t>       </a:t>
            </a:r>
            <a:r>
              <a:rPr lang="kk-KZ" sz="1900" dirty="0" smtClean="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           </a:t>
            </a:r>
            <a:r>
              <a:rPr lang="kk-KZ" sz="1900" dirty="0" smtClean="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
            </a:r>
            <a:br>
              <a:rPr lang="en-US" sz="1900" dirty="0" smtClean="0">
                <a:latin typeface="Times New Roman" panose="02020603050405020304" pitchFamily="18" charset="0"/>
                <a:cs typeface="Times New Roman" panose="02020603050405020304" pitchFamily="18" charset="0"/>
              </a:rPr>
            </a:br>
            <a:r>
              <a:rPr lang="kk-KZ" sz="1900" b="1" dirty="0" smtClean="0">
                <a:latin typeface="Times New Roman" panose="02020603050405020304" pitchFamily="18" charset="0"/>
                <a:cs typeface="Times New Roman" panose="02020603050405020304" pitchFamily="18" charset="0"/>
              </a:rPr>
              <a:t>2000 </a:t>
            </a:r>
            <a:r>
              <a:rPr lang="kk-KZ" sz="1900" b="1" dirty="0">
                <a:latin typeface="Times New Roman" panose="02020603050405020304" pitchFamily="18" charset="0"/>
                <a:cs typeface="Times New Roman" panose="02020603050405020304" pitchFamily="18" charset="0"/>
              </a:rPr>
              <a:t>жылы</a:t>
            </a:r>
            <a:r>
              <a:rPr lang="kk-KZ" sz="1900" dirty="0">
                <a:latin typeface="Times New Roman" panose="02020603050405020304" pitchFamily="18" charset="0"/>
                <a:cs typeface="Times New Roman" panose="02020603050405020304" pitchFamily="18" charset="0"/>
              </a:rPr>
              <a:t> Алматы қаласында ЮНЕСКО бастамасымен Қазақстан, Қырғызстан, Өзбекстан және Тәжікстан музейлерінің жетекшілері бас қосып, ЮНЕСКО-ның Ақпараттық қоғам бөлімінің жобасы бойынша Орта Азия елдері музейлерінің электронды каталогын құру туралы шешім қабылдады.                                                                                                  </a:t>
            </a:r>
            <a:r>
              <a:rPr lang="kk-KZ" sz="1900" b="1" dirty="0" smtClean="0">
                <a:latin typeface="Times New Roman" panose="02020603050405020304" pitchFamily="18" charset="0"/>
                <a:cs typeface="Times New Roman" panose="02020603050405020304" pitchFamily="18" charset="0"/>
              </a:rPr>
              <a:t>2001 </a:t>
            </a:r>
            <a:r>
              <a:rPr lang="kk-KZ" sz="1900" b="1" dirty="0">
                <a:latin typeface="Times New Roman" panose="02020603050405020304" pitchFamily="18" charset="0"/>
                <a:cs typeface="Times New Roman" panose="02020603050405020304" pitchFamily="18" charset="0"/>
              </a:rPr>
              <a:t>жылы</a:t>
            </a:r>
            <a:r>
              <a:rPr lang="kk-KZ" sz="1900" dirty="0">
                <a:latin typeface="Times New Roman" panose="02020603050405020304" pitchFamily="18" charset="0"/>
                <a:cs typeface="Times New Roman" panose="02020603050405020304" pitchFamily="18" charset="0"/>
              </a:rPr>
              <a:t> музеолог бағдарламасы Евроклид атты француздық фирмада құрылды. Ал </a:t>
            </a:r>
            <a:r>
              <a:rPr lang="kk-KZ" sz="1900" b="1" dirty="0">
                <a:latin typeface="Times New Roman" panose="02020603050405020304" pitchFamily="18" charset="0"/>
                <a:cs typeface="Times New Roman" panose="02020603050405020304" pitchFamily="18" charset="0"/>
              </a:rPr>
              <a:t>2002 жылы</a:t>
            </a:r>
            <a:r>
              <a:rPr lang="kk-KZ" sz="1900" dirty="0">
                <a:latin typeface="Times New Roman" panose="02020603050405020304" pitchFamily="18" charset="0"/>
                <a:cs typeface="Times New Roman" panose="02020603050405020304" pitchFamily="18" charset="0"/>
              </a:rPr>
              <a:t> Алматы қаласындағы ЮНЕСКО-ның Кластерлік </a:t>
            </a:r>
            <a:r>
              <a:rPr lang="kk-KZ" sz="1900" dirty="0" smtClean="0">
                <a:latin typeface="Times New Roman" panose="02020603050405020304" pitchFamily="18" charset="0"/>
                <a:cs typeface="Times New Roman" panose="02020603050405020304" pitchFamily="18" charset="0"/>
              </a:rPr>
              <a:t>кеңсесінде, </a:t>
            </a:r>
            <a:r>
              <a:rPr lang="kk-KZ" sz="1900" dirty="0">
                <a:latin typeface="Times New Roman" panose="02020603050405020304" pitchFamily="18" charset="0"/>
                <a:cs typeface="Times New Roman" panose="02020603050405020304" pitchFamily="18" charset="0"/>
              </a:rPr>
              <a:t>жобаға қатысушы елдердің қажеттілігін ескере отырып түбегейлі қайта өңделді</a:t>
            </a:r>
            <a:r>
              <a:rPr lang="kk-KZ" sz="1900" dirty="0" smtClean="0">
                <a:latin typeface="Times New Roman" panose="02020603050405020304" pitchFamily="18" charset="0"/>
                <a:cs typeface="Times New Roman" panose="02020603050405020304" pitchFamily="18" charset="0"/>
              </a:rPr>
              <a:t>.</a:t>
            </a:r>
            <a:endParaRPr lang="ru-RU" sz="19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11560" y="116632"/>
            <a:ext cx="7848872" cy="1015663"/>
          </a:xfrm>
          <a:prstGeom prst="rect">
            <a:avLst/>
          </a:prstGeom>
          <a:solidFill>
            <a:schemeClr val="accent2">
              <a:lumMod val="20000"/>
              <a:lumOff val="80000"/>
            </a:schemeClr>
          </a:solidFill>
        </p:spPr>
        <p:txBody>
          <a:bodyPr wrap="square" rtlCol="0">
            <a:spAutoFit/>
          </a:bodyPr>
          <a:lstStyle/>
          <a:p>
            <a:pPr algn="ctr"/>
            <a:r>
              <a:rPr lang="ru-RU" sz="3000" b="1" dirty="0" err="1" smtClean="0">
                <a:solidFill>
                  <a:srgbClr val="C00000"/>
                </a:solidFill>
                <a:latin typeface="Times New Roman" panose="02020603050405020304" pitchFamily="18" charset="0"/>
                <a:cs typeface="Times New Roman" panose="02020603050405020304" pitchFamily="18" charset="0"/>
              </a:rPr>
              <a:t>Музеолог</a:t>
            </a:r>
            <a:r>
              <a:rPr lang="ru-RU" sz="3000" b="1" dirty="0" smtClean="0">
                <a:solidFill>
                  <a:srgbClr val="C00000"/>
                </a:solidFill>
                <a:latin typeface="Times New Roman" panose="02020603050405020304" pitchFamily="18" charset="0"/>
                <a:cs typeface="Times New Roman" panose="02020603050405020304" pitchFamily="18" charset="0"/>
              </a:rPr>
              <a:t> ба</a:t>
            </a:r>
            <a:r>
              <a:rPr lang="kk-KZ" sz="3000" b="1" dirty="0" smtClean="0">
                <a:solidFill>
                  <a:srgbClr val="C00000"/>
                </a:solidFill>
                <a:latin typeface="Times New Roman" panose="02020603050405020304" pitchFamily="18" charset="0"/>
                <a:cs typeface="Times New Roman" panose="02020603050405020304" pitchFamily="18" charset="0"/>
              </a:rPr>
              <a:t>ғдарламасы аясындағы хронологиялық мәліметтер</a:t>
            </a:r>
            <a:endParaRPr lang="ru-RU"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12288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5" y="188640"/>
            <a:ext cx="8928992" cy="6552728"/>
          </a:xfrm>
          <a:solidFill>
            <a:schemeClr val="accent3">
              <a:lumMod val="20000"/>
              <a:lumOff val="80000"/>
            </a:schemeClr>
          </a:solidFill>
        </p:spPr>
        <p:txBody>
          <a:bodyPr>
            <a:noAutofit/>
          </a:bodyPr>
          <a:lstStyle/>
          <a:p>
            <a:pPr algn="l"/>
            <a:r>
              <a:rPr lang="kk-KZ" sz="1700" b="1" dirty="0" smtClean="0">
                <a:latin typeface="Times New Roman" panose="02020603050405020304" pitchFamily="18" charset="0"/>
                <a:cs typeface="Times New Roman" panose="02020603050405020304" pitchFamily="18" charset="0"/>
              </a:rPr>
              <a:t>2002 </a:t>
            </a:r>
            <a:r>
              <a:rPr lang="kk-KZ" sz="1700" b="1" dirty="0">
                <a:latin typeface="Times New Roman" panose="02020603050405020304" pitchFamily="18" charset="0"/>
                <a:cs typeface="Times New Roman" panose="02020603050405020304" pitchFamily="18" charset="0"/>
              </a:rPr>
              <a:t>жылдан</a:t>
            </a:r>
            <a:r>
              <a:rPr lang="kk-KZ" sz="1700" dirty="0">
                <a:latin typeface="Times New Roman" panose="02020603050405020304" pitchFamily="18" charset="0"/>
                <a:cs typeface="Times New Roman" panose="02020603050405020304" pitchFamily="18" charset="0"/>
              </a:rPr>
              <a:t> бастап бағдарламалық жасақтама Коммуникация және Ақпарат бағдарламасының шеңберінде Алматыдағы ЮНЕСКО Кластерлік кеңсесінің қолдауында болды.</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kk-KZ" sz="1700" b="1" dirty="0">
                <a:latin typeface="Times New Roman" panose="02020603050405020304" pitchFamily="18" charset="0"/>
                <a:cs typeface="Times New Roman" panose="02020603050405020304" pitchFamily="18" charset="0"/>
              </a:rPr>
              <a:t>2004 жылы</a:t>
            </a:r>
            <a:r>
              <a:rPr lang="kk-KZ" sz="1700" dirty="0">
                <a:latin typeface="Times New Roman" panose="02020603050405020304" pitchFamily="18" charset="0"/>
                <a:cs typeface="Times New Roman" panose="02020603050405020304" pitchFamily="18" charset="0"/>
              </a:rPr>
              <a:t> ЮНЕСКО-ның Алматы қаласындағы Кластерлік бюросымен жасалған келісім негізінде Қазақстан Республикасы Мемлекеттік орталық музейі «Museolog» электронды каталогтау бағдарламасын Орта Азия және Қазақстан музейлеріне енгізу бойынша үйлестірушілік және әдістемелік қызмет көрсете бастады.</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kk-KZ" sz="1700" dirty="0">
                <a:latin typeface="Times New Roman" panose="02020603050405020304" pitchFamily="18" charset="0"/>
                <a:cs typeface="Times New Roman" panose="02020603050405020304" pitchFamily="18" charset="0"/>
              </a:rPr>
              <a:t>Қазіргі таңда аталған электронды бағдарламаны </a:t>
            </a:r>
            <a:r>
              <a:rPr lang="kk-KZ" sz="1700" b="1" dirty="0">
                <a:latin typeface="Times New Roman" panose="02020603050405020304" pitchFamily="18" charset="0"/>
                <a:cs typeface="Times New Roman" panose="02020603050405020304" pitchFamily="18" charset="0"/>
              </a:rPr>
              <a:t>Еуропаның, Таяу Шығыс пен Орта Азияның 21 елі</a:t>
            </a:r>
            <a:r>
              <a:rPr lang="kk-KZ" sz="1700" dirty="0">
                <a:latin typeface="Times New Roman" panose="02020603050405020304" pitchFamily="18" charset="0"/>
                <a:cs typeface="Times New Roman" panose="02020603050405020304" pitchFamily="18" charset="0"/>
              </a:rPr>
              <a:t> пайдаланады, бұл бағдарламаның бірізділігін және жаһанданғандығын көрсетеді. </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kk-KZ" sz="1700" b="1" dirty="0">
                <a:latin typeface="Times New Roman" panose="02020603050405020304" pitchFamily="18" charset="0"/>
                <a:cs typeface="Times New Roman" panose="02020603050405020304" pitchFamily="18" charset="0"/>
              </a:rPr>
              <a:t>2007 жылы</a:t>
            </a:r>
            <a:r>
              <a:rPr lang="kk-KZ" sz="1700" dirty="0">
                <a:latin typeface="Times New Roman" panose="02020603050405020304" pitchFamily="18" charset="0"/>
                <a:cs typeface="Times New Roman" panose="02020603050405020304" pitchFamily="18" charset="0"/>
              </a:rPr>
              <a:t> ҚР Мемлекеттік орталық музейі ЮНЕСКО-ның бір жолғы грантын жеңіп алып, «Центральный государственный музей РК в международном культурно-образовательном пространстве: расширение электронной базы данных «Музеолог» под эгидой ЮНЕСКО» жобасын іске асырды.</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kk-KZ" sz="1700" b="1" dirty="0">
                <a:latin typeface="Times New Roman" panose="02020603050405020304" pitchFamily="18" charset="0"/>
                <a:cs typeface="Times New Roman" panose="02020603050405020304" pitchFamily="18" charset="0"/>
              </a:rPr>
              <a:t>2008 жылы</a:t>
            </a:r>
            <a:r>
              <a:rPr lang="kk-KZ" sz="1700" dirty="0">
                <a:latin typeface="Times New Roman" panose="02020603050405020304" pitchFamily="18" charset="0"/>
                <a:cs typeface="Times New Roman" panose="02020603050405020304" pitchFamily="18" charset="0"/>
              </a:rPr>
              <a:t> музейлердің сұранысына сай бағдарламалық жасақтаманы жетілдіру жұмыстары жүргізіліп, Линукс 4.7-ге арналған «Museolog» бағдарламасын дайындады. Осылайша, ендігі кезекте ғылыми сипаттама жасау тезаурустар негізінде жүзеге асырылатын болды. </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kk-KZ" sz="1700" dirty="0">
                <a:latin typeface="Times New Roman" panose="02020603050405020304" pitchFamily="18" charset="0"/>
                <a:cs typeface="Times New Roman" panose="02020603050405020304" pitchFamily="18" charset="0"/>
              </a:rPr>
              <a:t/>
            </a:r>
            <a:br>
              <a:rPr lang="kk-KZ" sz="1700" dirty="0">
                <a:latin typeface="Times New Roman" panose="02020603050405020304" pitchFamily="18" charset="0"/>
                <a:cs typeface="Times New Roman" panose="02020603050405020304" pitchFamily="18" charset="0"/>
              </a:rPr>
            </a:br>
            <a:r>
              <a:rPr lang="kk-KZ" sz="1700" dirty="0" smtClean="0">
                <a:latin typeface="Times New Roman" panose="02020603050405020304" pitchFamily="18" charset="0"/>
                <a:cs typeface="Times New Roman" panose="02020603050405020304" pitchFamily="18" charset="0"/>
              </a:rPr>
              <a:t>Бүгінгі </a:t>
            </a:r>
            <a:r>
              <a:rPr lang="kk-KZ" sz="1700" dirty="0">
                <a:latin typeface="Times New Roman" panose="02020603050405020304" pitchFamily="18" charset="0"/>
                <a:cs typeface="Times New Roman" panose="02020603050405020304" pitchFamily="18" charset="0"/>
              </a:rPr>
              <a:t>күнге дейін ҚР МОМ қызметкерлері </a:t>
            </a:r>
            <a:r>
              <a:rPr lang="kk-KZ" sz="1700" b="1" dirty="0">
                <a:latin typeface="Times New Roman" panose="02020603050405020304" pitchFamily="18" charset="0"/>
                <a:cs typeface="Times New Roman" panose="02020603050405020304" pitchFamily="18" charset="0"/>
              </a:rPr>
              <a:t>республиканың 25 тарихи-өлкетану музейіне</a:t>
            </a:r>
            <a:r>
              <a:rPr lang="kk-KZ" sz="1700" dirty="0">
                <a:latin typeface="Times New Roman" panose="02020603050405020304" pitchFamily="18" charset="0"/>
                <a:cs typeface="Times New Roman" panose="02020603050405020304" pitchFamily="18" charset="0"/>
              </a:rPr>
              <a:t> «Museolog» электронды каталогтау бағдарламасын орнатып, электронды каталогқа жазбалар енгізуге дағдыландыру, музей қорын есепке алу, сақтау бойынша кеңестер берді. </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kk-KZ" sz="1700" b="1" dirty="0">
                <a:latin typeface="Times New Roman" panose="02020603050405020304" pitchFamily="18" charset="0"/>
                <a:cs typeface="Times New Roman" panose="02020603050405020304" pitchFamily="18" charset="0"/>
              </a:rPr>
              <a:t>2013 жылы</a:t>
            </a:r>
            <a:r>
              <a:rPr lang="kk-KZ" sz="1700" dirty="0">
                <a:latin typeface="Times New Roman" panose="02020603050405020304" pitchFamily="18" charset="0"/>
                <a:cs typeface="Times New Roman" panose="02020603050405020304" pitchFamily="18" charset="0"/>
              </a:rPr>
              <a:t> ТЮРКСОЙ және ИСЕСКО халықаралық ұйымдарының қолдауымен музейде өткен «Орта Азия музейлері: дәстүр және жаңашылдық»  атты семинар-практикумда да «Музеолог» бағдарламасының жаңа мүмкіндіктері жайлы айтылды</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endParaRPr lang="ru-RU"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9329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04" y="129312"/>
            <a:ext cx="6434994" cy="2497902"/>
          </a:xfrm>
          <a:solidFill>
            <a:schemeClr val="accent2">
              <a:lumMod val="20000"/>
              <a:lumOff val="80000"/>
            </a:schemeClr>
          </a:solidFill>
        </p:spPr>
        <p:txBody>
          <a:bodyPr>
            <a:noAutofit/>
          </a:bodyPr>
          <a:lstStyle/>
          <a:p>
            <a:pPr algn="just"/>
            <a:r>
              <a:rPr lang="kk-KZ" sz="1800" dirty="0">
                <a:latin typeface="Times New Roman"/>
                <a:ea typeface="Calibri"/>
              </a:rPr>
              <a:t>Электронды каталогтау  жұмыстары нәтижесінде ҚР МОМ қызметкерлері 9 ғылыми каталог дайындап, басып шығарды.  </a:t>
            </a:r>
            <a:r>
              <a:rPr lang="kk-KZ" sz="1800" b="1" dirty="0">
                <a:latin typeface="Times New Roman"/>
                <a:ea typeface="Calibri"/>
              </a:rPr>
              <a:t>«Қазақтың этнографиялық категориялар, ұғымдар мен атауларының дәстүрлі жүйесі»</a:t>
            </a:r>
            <a:r>
              <a:rPr lang="kk-KZ" sz="1800" dirty="0">
                <a:latin typeface="Times New Roman"/>
                <a:ea typeface="Calibri"/>
              </a:rPr>
              <a:t> атты 5 томдық энциклопедияны шығаруда да «Museolog» </a:t>
            </a:r>
            <a:r>
              <a:rPr lang="kk-KZ" sz="1800" dirty="0" smtClean="0">
                <a:latin typeface="Times New Roman"/>
                <a:ea typeface="Calibri"/>
              </a:rPr>
              <a:t>бағдарламасы, </a:t>
            </a:r>
            <a:r>
              <a:rPr lang="kk-KZ" sz="1800" dirty="0">
                <a:latin typeface="Times New Roman"/>
                <a:ea typeface="Calibri"/>
              </a:rPr>
              <a:t>қазақ халқының материалдық мәдениет ескерткіштері жайлы мәліметтер алу, ғылыми мақалалар жазуда қажетті  ақпаратты жүйелеу мен өңдеуде қомақты көмек көрсетті. </a:t>
            </a:r>
            <a:endParaRPr lang="ru-RU" sz="1800" dirty="0"/>
          </a:p>
        </p:txBody>
      </p:sp>
      <p:pic>
        <p:nvPicPr>
          <p:cNvPr id="2051" name="Picture 3" descr="D:\Kalniyaz Bakytzhan\Documents\ЖҰМЫСТАН\IMG_6074.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713" t="7666" r="12398" b="3247"/>
          <a:stretch/>
        </p:blipFill>
        <p:spPr bwMode="auto">
          <a:xfrm>
            <a:off x="179512" y="2636912"/>
            <a:ext cx="4153038" cy="307155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54385" y="5845913"/>
            <a:ext cx="4178165" cy="584775"/>
          </a:xfrm>
          <a:prstGeom prst="rect">
            <a:avLst/>
          </a:prstGeom>
          <a:solidFill>
            <a:schemeClr val="accent3">
              <a:lumMod val="20000"/>
              <a:lumOff val="80000"/>
            </a:schemeClr>
          </a:solidFill>
        </p:spPr>
        <p:txBody>
          <a:bodyPr wrap="square" rtlCol="0">
            <a:spAutoFit/>
          </a:bodyPr>
          <a:lstStyle/>
          <a:p>
            <a:pPr algn="ctr"/>
            <a:r>
              <a:rPr lang="ru-RU" sz="1600" b="1" dirty="0" err="1" smtClean="0">
                <a:solidFill>
                  <a:srgbClr val="C00000"/>
                </a:solidFill>
                <a:latin typeface="Times New Roman" panose="02020603050405020304" pitchFamily="18" charset="0"/>
                <a:cs typeface="Times New Roman" panose="02020603050405020304" pitchFamily="18" charset="0"/>
              </a:rPr>
              <a:t>Қазақстанның</a:t>
            </a:r>
            <a:r>
              <a:rPr lang="ru-RU" sz="1600" b="1" dirty="0" smtClean="0">
                <a:solidFill>
                  <a:srgbClr val="C00000"/>
                </a:solidFill>
                <a:latin typeface="Times New Roman" panose="02020603050405020304" pitchFamily="18" charset="0"/>
                <a:cs typeface="Times New Roman" panose="02020603050405020304" pitchFamily="18" charset="0"/>
              </a:rPr>
              <a:t> </a:t>
            </a:r>
            <a:r>
              <a:rPr lang="ru-RU" sz="1600" b="1" dirty="0" err="1">
                <a:solidFill>
                  <a:srgbClr val="C00000"/>
                </a:solidFill>
                <a:latin typeface="Times New Roman" panose="02020603050405020304" pitchFamily="18" charset="0"/>
                <a:cs typeface="Times New Roman" panose="02020603050405020304" pitchFamily="18" charset="0"/>
              </a:rPr>
              <a:t>еңбек</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err="1">
                <a:solidFill>
                  <a:srgbClr val="C00000"/>
                </a:solidFill>
                <a:latin typeface="Times New Roman" panose="02020603050405020304" pitchFamily="18" charset="0"/>
                <a:cs typeface="Times New Roman" panose="02020603050405020304" pitchFamily="18" charset="0"/>
              </a:rPr>
              <a:t>сіңірген</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err="1" smtClean="0">
                <a:solidFill>
                  <a:srgbClr val="C00000"/>
                </a:solidFill>
                <a:latin typeface="Times New Roman" panose="02020603050405020304" pitchFamily="18" charset="0"/>
                <a:cs typeface="Times New Roman" panose="02020603050405020304" pitchFamily="18" charset="0"/>
              </a:rPr>
              <a:t>қайраткері</a:t>
            </a:r>
            <a:r>
              <a:rPr lang="ru-RU" sz="1600" b="1" dirty="0" smtClean="0">
                <a:solidFill>
                  <a:srgbClr val="C00000"/>
                </a:solidFill>
                <a:latin typeface="Times New Roman" panose="02020603050405020304" pitchFamily="18" charset="0"/>
                <a:cs typeface="Times New Roman" panose="02020603050405020304" pitchFamily="18" charset="0"/>
              </a:rPr>
              <a:t>, профессор – </a:t>
            </a:r>
            <a:r>
              <a:rPr lang="ru-RU" sz="1600" b="1" dirty="0" err="1" smtClean="0">
                <a:solidFill>
                  <a:srgbClr val="C00000"/>
                </a:solidFill>
                <a:latin typeface="Times New Roman" panose="02020603050405020304" pitchFamily="18" charset="0"/>
                <a:cs typeface="Times New Roman" panose="02020603050405020304" pitchFamily="18" charset="0"/>
              </a:rPr>
              <a:t>Нұрсан</a:t>
            </a:r>
            <a:r>
              <a:rPr lang="ru-RU" sz="1600" b="1" dirty="0" smtClean="0">
                <a:solidFill>
                  <a:srgbClr val="C00000"/>
                </a:solidFill>
                <a:latin typeface="Times New Roman" panose="02020603050405020304" pitchFamily="18" charset="0"/>
                <a:cs typeface="Times New Roman" panose="02020603050405020304" pitchFamily="18" charset="0"/>
              </a:rPr>
              <a:t> </a:t>
            </a:r>
            <a:r>
              <a:rPr lang="ru-RU" sz="1600" b="1" dirty="0" err="1" smtClean="0">
                <a:solidFill>
                  <a:srgbClr val="C00000"/>
                </a:solidFill>
                <a:latin typeface="Times New Roman" panose="02020603050405020304" pitchFamily="18" charset="0"/>
                <a:cs typeface="Times New Roman" panose="02020603050405020304" pitchFamily="18" charset="0"/>
              </a:rPr>
              <a:t>Әлімбай</a:t>
            </a:r>
            <a:endParaRPr lang="ru-RU" sz="1600" b="1" dirty="0">
              <a:solidFill>
                <a:srgbClr val="C00000"/>
              </a:solidFill>
              <a:latin typeface="Times New Roman" panose="02020603050405020304" pitchFamily="18" charset="0"/>
              <a:cs typeface="Times New Roman" panose="02020603050405020304" pitchFamily="18" charset="0"/>
            </a:endParaRPr>
          </a:p>
        </p:txBody>
      </p:sp>
      <p:pic>
        <p:nvPicPr>
          <p:cNvPr id="9" name="Picture 2" descr="G:\Центр.Гос.музей\4.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729" t="6612" r="2926" b="5215"/>
          <a:stretch/>
        </p:blipFill>
        <p:spPr bwMode="auto">
          <a:xfrm>
            <a:off x="4367946" y="2627214"/>
            <a:ext cx="4631938" cy="308125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644008" y="5953634"/>
            <a:ext cx="4320480" cy="369332"/>
          </a:xfrm>
          <a:prstGeom prst="rect">
            <a:avLst/>
          </a:prstGeom>
          <a:solidFill>
            <a:schemeClr val="accent3">
              <a:lumMod val="20000"/>
              <a:lumOff val="80000"/>
            </a:schemeClr>
          </a:solidFill>
        </p:spPr>
        <p:txBody>
          <a:bodyPr wrap="square" rtlCol="0">
            <a:spAutoFit/>
          </a:bodyPr>
          <a:lstStyle/>
          <a:p>
            <a:pPr algn="ctr"/>
            <a:r>
              <a:rPr lang="kk-KZ" b="1" dirty="0" smtClean="0">
                <a:solidFill>
                  <a:srgbClr val="C00000"/>
                </a:solidFill>
                <a:latin typeface="Times New Roman" panose="02020603050405020304" pitchFamily="18" charset="0"/>
                <a:cs typeface="Times New Roman" panose="02020603050405020304" pitchFamily="18" charset="0"/>
              </a:rPr>
              <a:t>ҚР Мемлекеттік орталық музейі</a:t>
            </a:r>
            <a:endParaRPr lang="ru-RU" b="1" dirty="0">
              <a:solidFill>
                <a:srgbClr val="C00000"/>
              </a:solidFill>
              <a:latin typeface="Times New Roman" panose="02020603050405020304" pitchFamily="18" charset="0"/>
              <a:cs typeface="Times New Roman" panose="02020603050405020304" pitchFamily="18" charset="0"/>
            </a:endParaRPr>
          </a:p>
        </p:txBody>
      </p:sp>
      <p:pic>
        <p:nvPicPr>
          <p:cNvPr id="1027" name="Picture 3" descr="D:\Kalniyaz Bakytzhan\Documents\ЖҰМЫСТАН\00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906" r="9375" b="3789"/>
          <a:stretch/>
        </p:blipFill>
        <p:spPr bwMode="auto">
          <a:xfrm>
            <a:off x="6463898" y="129312"/>
            <a:ext cx="2500590" cy="24979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1513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22"/>
          <p:cNvSpPr>
            <a:spLocks noGrp="1"/>
          </p:cNvSpPr>
          <p:nvPr/>
        </p:nvSpPr>
        <p:spPr bwMode="auto">
          <a:xfrm>
            <a:off x="6573044" y="60817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5000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BEDA9E5B-071F-4648-B51E-2B4F34529A60}" type="slidenum">
              <a:rPr lang="en-US" altLang="ru-RU"/>
              <a:pPr/>
              <a:t>6</a:t>
            </a:fld>
            <a:endParaRPr lang="en-US" altLang="ru-RU"/>
          </a:p>
        </p:txBody>
      </p:sp>
      <p:sp>
        <p:nvSpPr>
          <p:cNvPr id="3" name="Line 18"/>
          <p:cNvSpPr>
            <a:spLocks noChangeShapeType="1"/>
          </p:cNvSpPr>
          <p:nvPr/>
        </p:nvSpPr>
        <p:spPr bwMode="auto">
          <a:xfrm flipH="1">
            <a:off x="1286668" y="3027363"/>
            <a:ext cx="193675" cy="136842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ru-RU"/>
          </a:p>
        </p:txBody>
      </p:sp>
      <p:sp>
        <p:nvSpPr>
          <p:cNvPr id="4" name="Line 19"/>
          <p:cNvSpPr>
            <a:spLocks noChangeShapeType="1"/>
          </p:cNvSpPr>
          <p:nvPr/>
        </p:nvSpPr>
        <p:spPr bwMode="auto">
          <a:xfrm>
            <a:off x="1480344" y="2955926"/>
            <a:ext cx="1871663" cy="2087562"/>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ru-RU"/>
          </a:p>
        </p:txBody>
      </p:sp>
      <p:sp>
        <p:nvSpPr>
          <p:cNvPr id="5" name="Line 20"/>
          <p:cNvSpPr>
            <a:spLocks noChangeShapeType="1"/>
          </p:cNvSpPr>
          <p:nvPr/>
        </p:nvSpPr>
        <p:spPr bwMode="auto">
          <a:xfrm>
            <a:off x="1696244" y="3100388"/>
            <a:ext cx="3744119" cy="1748631"/>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ru-RU"/>
          </a:p>
        </p:txBody>
      </p:sp>
      <p:sp>
        <p:nvSpPr>
          <p:cNvPr id="6" name="Line 21"/>
          <p:cNvSpPr>
            <a:spLocks noChangeShapeType="1"/>
          </p:cNvSpPr>
          <p:nvPr/>
        </p:nvSpPr>
        <p:spPr bwMode="auto">
          <a:xfrm>
            <a:off x="1983582" y="3171826"/>
            <a:ext cx="4608512" cy="1223962"/>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ru-RU"/>
          </a:p>
        </p:txBody>
      </p:sp>
      <p:sp>
        <p:nvSpPr>
          <p:cNvPr id="7" name="Rectangle 2"/>
          <p:cNvSpPr>
            <a:spLocks noGrp="1" noChangeArrowheads="1"/>
          </p:cNvSpPr>
          <p:nvPr/>
        </p:nvSpPr>
        <p:spPr bwMode="auto">
          <a:xfrm>
            <a:off x="395536" y="166688"/>
            <a:ext cx="8219033" cy="1143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kk-KZ" altLang="ru-RU" sz="3600" dirty="0" smtClean="0"/>
              <a:t>Музеологті пайдалану жүйесі (ҚР МОМ)</a:t>
            </a:r>
            <a:endParaRPr lang="en-US" altLang="ru-RU" sz="3600" dirty="0"/>
          </a:p>
        </p:txBody>
      </p:sp>
      <p:sp>
        <p:nvSpPr>
          <p:cNvPr id="12" name="WordArt 9"/>
          <p:cNvSpPr>
            <a:spLocks noChangeArrowheads="1" noChangeShapeType="1" noTextEdit="1"/>
          </p:cNvSpPr>
          <p:nvPr/>
        </p:nvSpPr>
        <p:spPr bwMode="auto">
          <a:xfrm>
            <a:off x="2632869" y="3819526"/>
            <a:ext cx="3240088" cy="288925"/>
          </a:xfrm>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kk-KZ" sz="3600" kern="10" dirty="0" smtClean="0">
                <a:ln w="12700" cap="sq">
                  <a:solidFill>
                    <a:srgbClr val="3333CC"/>
                  </a:solidFill>
                  <a:round/>
                  <a:headEnd type="none" w="sm" len="sm"/>
                  <a:tailEnd type="none" w="sm" len="sm"/>
                </a:ln>
                <a:solidFill>
                  <a:srgbClr val="B2B2B2">
                    <a:alpha val="50000"/>
                  </a:srgbClr>
                </a:solidFill>
                <a:effectLst>
                  <a:outerShdw dist="45791" dir="2021404" algn="ctr" rotWithShape="0">
                    <a:srgbClr val="9999FF"/>
                  </a:outerShdw>
                </a:effectLst>
                <a:latin typeface="Arial Black"/>
              </a:rPr>
              <a:t>Желі бойынша жүргізіледі</a:t>
            </a:r>
            <a:endParaRPr lang="ru-RU" sz="3600" kern="10" dirty="0">
              <a:ln w="12700" cap="sq">
                <a:solidFill>
                  <a:srgbClr val="3333CC"/>
                </a:solidFill>
                <a:round/>
                <a:headEnd type="none" w="sm" len="sm"/>
                <a:tailEnd type="none" w="sm" len="sm"/>
              </a:ln>
              <a:solidFill>
                <a:srgbClr val="B2B2B2">
                  <a:alpha val="50000"/>
                </a:srgbClr>
              </a:solidFill>
              <a:effectLst>
                <a:outerShdw dist="45791" dir="2021404" algn="ctr" rotWithShape="0">
                  <a:srgbClr val="9999FF"/>
                </a:outerShdw>
              </a:effectLst>
              <a:latin typeface="Arial Black"/>
            </a:endParaRPr>
          </a:p>
        </p:txBody>
      </p:sp>
      <p:sp>
        <p:nvSpPr>
          <p:cNvPr id="13" name="computr2"/>
          <p:cNvSpPr>
            <a:spLocks noEditPoints="1" noChangeArrowheads="1"/>
          </p:cNvSpPr>
          <p:nvPr/>
        </p:nvSpPr>
        <p:spPr bwMode="auto">
          <a:xfrm>
            <a:off x="762001" y="4633913"/>
            <a:ext cx="1049337" cy="1049338"/>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ru-RU"/>
          </a:p>
        </p:txBody>
      </p:sp>
      <p:sp>
        <p:nvSpPr>
          <p:cNvPr id="14" name="computr2"/>
          <p:cNvSpPr>
            <a:spLocks noEditPoints="1" noChangeArrowheads="1"/>
          </p:cNvSpPr>
          <p:nvPr/>
        </p:nvSpPr>
        <p:spPr bwMode="auto">
          <a:xfrm>
            <a:off x="3238500" y="4633913"/>
            <a:ext cx="1049338" cy="1049338"/>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ru-RU"/>
          </a:p>
        </p:txBody>
      </p:sp>
      <p:sp>
        <p:nvSpPr>
          <p:cNvPr id="15" name="computr2"/>
          <p:cNvSpPr>
            <a:spLocks noEditPoints="1" noChangeArrowheads="1"/>
          </p:cNvSpPr>
          <p:nvPr/>
        </p:nvSpPr>
        <p:spPr bwMode="auto">
          <a:xfrm>
            <a:off x="5441601" y="4622226"/>
            <a:ext cx="1049338" cy="1049337"/>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ru-RU"/>
          </a:p>
        </p:txBody>
      </p:sp>
      <p:sp>
        <p:nvSpPr>
          <p:cNvPr id="16" name="computr2"/>
          <p:cNvSpPr>
            <a:spLocks noEditPoints="1" noChangeArrowheads="1"/>
          </p:cNvSpPr>
          <p:nvPr/>
        </p:nvSpPr>
        <p:spPr bwMode="auto">
          <a:xfrm>
            <a:off x="6449219" y="3603626"/>
            <a:ext cx="1049338" cy="1049337"/>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ru-RU"/>
          </a:p>
        </p:txBody>
      </p:sp>
      <p:sp>
        <p:nvSpPr>
          <p:cNvPr id="17" name="WordArt 27"/>
          <p:cNvSpPr>
            <a:spLocks noChangeArrowheads="1" noChangeShapeType="1" noTextEdit="1"/>
          </p:cNvSpPr>
          <p:nvPr/>
        </p:nvSpPr>
        <p:spPr bwMode="auto">
          <a:xfrm>
            <a:off x="7498557" y="3831034"/>
            <a:ext cx="1116012" cy="287338"/>
          </a:xfrm>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ru-RU" sz="3600" kern="10" dirty="0">
                <a:ln w="12700" cap="sq">
                  <a:solidFill>
                    <a:srgbClr val="3333CC"/>
                  </a:solidFill>
                  <a:round/>
                  <a:headEnd type="none" w="sm" len="sm"/>
                  <a:tailEnd type="none" w="sm" len="sm"/>
                </a:ln>
                <a:solidFill>
                  <a:srgbClr val="B2B2B2">
                    <a:alpha val="50000"/>
                  </a:srgbClr>
                </a:solidFill>
                <a:effectLst>
                  <a:outerShdw dist="45791" dir="2021404" algn="ctr" rotWithShape="0">
                    <a:srgbClr val="9999FF"/>
                  </a:outerShdw>
                </a:effectLst>
                <a:latin typeface="Arial Black"/>
              </a:rPr>
              <a:t>Директор</a:t>
            </a:r>
          </a:p>
        </p:txBody>
      </p:sp>
      <p:sp>
        <p:nvSpPr>
          <p:cNvPr id="18" name="computr1"/>
          <p:cNvSpPr>
            <a:spLocks noEditPoints="1" noChangeArrowheads="1"/>
          </p:cNvSpPr>
          <p:nvPr/>
        </p:nvSpPr>
        <p:spPr bwMode="auto">
          <a:xfrm>
            <a:off x="3217863" y="1772816"/>
            <a:ext cx="1287189" cy="1422823"/>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xmlns="">
                <a:effectLst>
                  <a:outerShdw dist="107763" dir="13500000" algn="ctr" rotWithShape="0">
                    <a:srgbClr val="808080"/>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ru-RU"/>
          </a:p>
        </p:txBody>
      </p:sp>
      <p:sp>
        <p:nvSpPr>
          <p:cNvPr id="19" name="modem"/>
          <p:cNvSpPr>
            <a:spLocks noEditPoints="1" noChangeArrowheads="1"/>
          </p:cNvSpPr>
          <p:nvPr/>
        </p:nvSpPr>
        <p:spPr bwMode="auto">
          <a:xfrm>
            <a:off x="1248793" y="2740026"/>
            <a:ext cx="1379537" cy="42545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ru-RU"/>
          </a:p>
        </p:txBody>
      </p:sp>
      <p:sp>
        <p:nvSpPr>
          <p:cNvPr id="20" name="Line 30"/>
          <p:cNvSpPr>
            <a:spLocks noChangeShapeType="1"/>
          </p:cNvSpPr>
          <p:nvPr/>
        </p:nvSpPr>
        <p:spPr bwMode="auto">
          <a:xfrm>
            <a:off x="2704307" y="3027363"/>
            <a:ext cx="503237" cy="144463"/>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ru-RU"/>
          </a:p>
        </p:txBody>
      </p:sp>
      <p:sp>
        <p:nvSpPr>
          <p:cNvPr id="21" name="WordArt 31"/>
          <p:cNvSpPr>
            <a:spLocks noChangeArrowheads="1" noChangeShapeType="1" noTextEdit="1"/>
          </p:cNvSpPr>
          <p:nvPr/>
        </p:nvSpPr>
        <p:spPr bwMode="auto">
          <a:xfrm>
            <a:off x="583679" y="2163674"/>
            <a:ext cx="1295400" cy="431800"/>
          </a:xfrm>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ru-RU" sz="3600" kern="10" dirty="0">
                <a:ln w="12700" cap="sq">
                  <a:solidFill>
                    <a:srgbClr val="3333CC"/>
                  </a:solidFill>
                  <a:round/>
                  <a:headEnd type="none" w="sm" len="sm"/>
                  <a:tailEnd type="none" w="sm" len="sm"/>
                </a:ln>
                <a:solidFill>
                  <a:srgbClr val="B2B2B2">
                    <a:alpha val="50000"/>
                  </a:srgbClr>
                </a:solidFill>
                <a:effectLst>
                  <a:outerShdw dist="45791" dir="2021404" algn="ctr" rotWithShape="0">
                    <a:srgbClr val="9999FF"/>
                  </a:outerShdw>
                </a:effectLst>
                <a:latin typeface="Arial Black"/>
              </a:rPr>
              <a:t>концентратор </a:t>
            </a:r>
          </a:p>
          <a:p>
            <a:pPr algn="ctr"/>
            <a:r>
              <a:rPr lang="ru-RU" sz="3600" kern="10" dirty="0" err="1" smtClean="0">
                <a:ln w="12700" cap="sq">
                  <a:solidFill>
                    <a:srgbClr val="3333CC"/>
                  </a:solidFill>
                  <a:round/>
                  <a:headEnd type="none" w="sm" len="sm"/>
                  <a:tailEnd type="none" w="sm" len="sm"/>
                </a:ln>
                <a:solidFill>
                  <a:srgbClr val="B2B2B2">
                    <a:alpha val="50000"/>
                  </a:srgbClr>
                </a:solidFill>
                <a:effectLst>
                  <a:outerShdw dist="45791" dir="2021404" algn="ctr" rotWithShape="0">
                    <a:srgbClr val="9999FF"/>
                  </a:outerShdw>
                </a:effectLst>
                <a:latin typeface="Arial Black"/>
              </a:rPr>
              <a:t>Хаб</a:t>
            </a:r>
            <a:endParaRPr lang="ru-RU" sz="3600" kern="10" dirty="0">
              <a:ln w="12700" cap="sq">
                <a:solidFill>
                  <a:srgbClr val="3333CC"/>
                </a:solidFill>
                <a:round/>
                <a:headEnd type="none" w="sm" len="sm"/>
                <a:tailEnd type="none" w="sm" len="sm"/>
              </a:ln>
              <a:solidFill>
                <a:srgbClr val="B2B2B2">
                  <a:alpha val="50000"/>
                </a:srgbClr>
              </a:solidFill>
              <a:effectLst>
                <a:outerShdw dist="45791" dir="2021404" algn="ctr" rotWithShape="0">
                  <a:srgbClr val="9999FF"/>
                </a:outerShdw>
              </a:effectLst>
              <a:latin typeface="Arial Black"/>
            </a:endParaRPr>
          </a:p>
        </p:txBody>
      </p:sp>
      <p:sp>
        <p:nvSpPr>
          <p:cNvPr id="22" name="TextBox 21"/>
          <p:cNvSpPr txBox="1"/>
          <p:nvPr/>
        </p:nvSpPr>
        <p:spPr>
          <a:xfrm>
            <a:off x="1893317" y="5044282"/>
            <a:ext cx="1254125" cy="707886"/>
          </a:xfrm>
          <a:prstGeom prst="rect">
            <a:avLst/>
          </a:prstGeom>
          <a:noFill/>
        </p:spPr>
        <p:txBody>
          <a:bodyPr wrap="square" rtlCol="0">
            <a:spAutoFit/>
          </a:bodyPr>
          <a:lstStyle/>
          <a:p>
            <a:r>
              <a:rPr lang="kk-K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Қор маманы</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289076" y="5044282"/>
            <a:ext cx="1152525" cy="707886"/>
          </a:xfrm>
          <a:prstGeom prst="rect">
            <a:avLst/>
          </a:prstGeom>
          <a:noFill/>
        </p:spPr>
        <p:txBody>
          <a:bodyPr wrap="square" rtlCol="0">
            <a:spAutoFit/>
          </a:bodyPr>
          <a:lstStyle/>
          <a:p>
            <a:r>
              <a:rPr lang="kk-K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Ғылыми бөлім</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754465" y="5182781"/>
            <a:ext cx="1008112" cy="400110"/>
          </a:xfrm>
          <a:prstGeom prst="rect">
            <a:avLst/>
          </a:prstGeom>
          <a:noFill/>
        </p:spPr>
        <p:txBody>
          <a:bodyPr wrap="square" rtlCol="0">
            <a:spAutoFit/>
          </a:bodyPr>
          <a:lstStyle/>
          <a:p>
            <a:r>
              <a:rPr lang="kk-K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Админ</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672085" y="1995310"/>
            <a:ext cx="2109789" cy="1200329"/>
          </a:xfrm>
          <a:prstGeom prst="rect">
            <a:avLst/>
          </a:prstGeom>
          <a:noFill/>
        </p:spPr>
        <p:txBody>
          <a:bodyPr wrap="square" rtlCol="0">
            <a:spAutoFit/>
          </a:bodyPr>
          <a:lstStyle/>
          <a:p>
            <a:r>
              <a:rPr lang="kk-KZ"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Музейлік ортақ сервер музеолог</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49760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Баха\Desktop\Музеолог скриншот\Қазақша музеолог терезелері\Музеологтың бірінші беті.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64704"/>
            <a:ext cx="9144000" cy="609329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925885" y="116632"/>
            <a:ext cx="7488832" cy="523220"/>
          </a:xfrm>
          <a:prstGeom prst="rect">
            <a:avLst/>
          </a:prstGeom>
          <a:solidFill>
            <a:schemeClr val="accent6">
              <a:lumMod val="20000"/>
              <a:lumOff val="80000"/>
            </a:schemeClr>
          </a:solidFill>
        </p:spPr>
        <p:txBody>
          <a:bodyPr wrap="square" rtlCol="0">
            <a:spAutoFit/>
          </a:bodyPr>
          <a:lstStyle/>
          <a:p>
            <a:r>
              <a:rPr lang="kk-KZ" sz="2800" b="1" dirty="0" smtClean="0">
                <a:solidFill>
                  <a:schemeClr val="accent2"/>
                </a:solidFill>
                <a:latin typeface="Times New Roman" panose="02020603050405020304" pitchFamily="18" charset="0"/>
                <a:cs typeface="Times New Roman" panose="02020603050405020304" pitchFamily="18" charset="0"/>
              </a:rPr>
              <a:t>1-терезе.</a:t>
            </a:r>
            <a:r>
              <a:rPr lang="ru-RU" sz="2800" b="1" dirty="0" smtClean="0">
                <a:solidFill>
                  <a:schemeClr val="accent2"/>
                </a:solidFill>
                <a:latin typeface="Times New Roman" panose="02020603050405020304" pitchFamily="18" charset="0"/>
                <a:cs typeface="Times New Roman" panose="02020603050405020304" pitchFamily="18" charset="0"/>
              </a:rPr>
              <a:t> </a:t>
            </a:r>
            <a:r>
              <a:rPr lang="kk-KZ" sz="2800" b="1" dirty="0" smtClean="0">
                <a:solidFill>
                  <a:schemeClr val="accent2"/>
                </a:solidFill>
                <a:latin typeface="Times New Roman" panose="02020603050405020304" pitchFamily="18" charset="0"/>
                <a:cs typeface="Times New Roman" panose="02020603050405020304" pitchFamily="18" charset="0"/>
              </a:rPr>
              <a:t>Музеолог мәліметтер базасына кіру</a:t>
            </a:r>
            <a:endParaRPr lang="ru-RU" sz="2800"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4847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100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16632"/>
            <a:ext cx="4824536" cy="576064"/>
          </a:xfrm>
          <a:solidFill>
            <a:schemeClr val="accent2">
              <a:lumMod val="20000"/>
              <a:lumOff val="80000"/>
            </a:schemeClr>
          </a:solidFill>
        </p:spPr>
        <p:txBody>
          <a:bodyPr>
            <a:normAutofit fontScale="90000"/>
          </a:bodyPr>
          <a:lstStyle/>
          <a:p>
            <a:r>
              <a:rPr lang="kk-KZ" sz="3200" b="1" dirty="0" smtClean="0">
                <a:solidFill>
                  <a:schemeClr val="accent2"/>
                </a:solidFill>
                <a:latin typeface="Times New Roman" panose="02020603050405020304" pitchFamily="18" charset="0"/>
                <a:cs typeface="Times New Roman" panose="02020603050405020304" pitchFamily="18" charset="0"/>
              </a:rPr>
              <a:t>2-терезе. Жазбалар іздеу</a:t>
            </a:r>
            <a:endParaRPr lang="ru-RU" sz="3200" b="1" dirty="0">
              <a:solidFill>
                <a:schemeClr val="accent2"/>
              </a:solidFill>
              <a:latin typeface="Times New Roman" panose="02020603050405020304" pitchFamily="18" charset="0"/>
              <a:cs typeface="Times New Roman" panose="02020603050405020304" pitchFamily="18" charset="0"/>
            </a:endParaRPr>
          </a:p>
        </p:txBody>
      </p:sp>
      <p:pic>
        <p:nvPicPr>
          <p:cNvPr id="2050" name="Picture 2" descr="C:\Users\Баха\Desktop\Музеолог скриншот\Қазақша музеолог терезелері\Оқу тәртібі беті жақынна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64704"/>
            <a:ext cx="9144000" cy="609329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97411" y="1585950"/>
            <a:ext cx="6235030" cy="52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678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wipe(down)">
                                      <p:cBhvr>
                                        <p:cTn id="2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416824" cy="778098"/>
          </a:xfrm>
          <a:solidFill>
            <a:schemeClr val="accent2">
              <a:lumMod val="20000"/>
              <a:lumOff val="80000"/>
            </a:schemeClr>
          </a:solidFill>
        </p:spPr>
        <p:txBody>
          <a:bodyPr>
            <a:normAutofit/>
          </a:bodyPr>
          <a:lstStyle/>
          <a:p>
            <a:r>
              <a:rPr lang="kk-KZ" sz="3600" b="1" dirty="0" smtClean="0">
                <a:solidFill>
                  <a:srgbClr val="C00000"/>
                </a:solidFill>
                <a:latin typeface="Times New Roman" panose="02020603050405020304" pitchFamily="18" charset="0"/>
                <a:cs typeface="Times New Roman" panose="02020603050405020304" pitchFamily="18" charset="0"/>
              </a:rPr>
              <a:t>Жаратылыстану ғылымдары</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3074" name="Picture 2" descr="D:\Новая папка\Орталық музей залдары\қызыл кітап\IMG_194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1" y="1196752"/>
            <a:ext cx="7992888" cy="5472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979826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610</TotalTime>
  <Words>514</Words>
  <Application>Microsoft Office PowerPoint</Application>
  <PresentationFormat>Экран (4:3)</PresentationFormat>
  <Paragraphs>81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Тақырыбы: «Музеолог» бағдарламасы – музейлік озық технологиялардың жаңа түрі» </vt:lpstr>
      <vt:lpstr>Слайд 2</vt:lpstr>
      <vt:lpstr>«Museolog» – музейлар коллекцияларының ақпараттық каталогын жасауға негізделген компьютерлік бағдарлама.                                                                                                                          1997 жылы Орталық Азия аймағында «HeritageNet» жобасы басталды. «Museolog» бағдарламасы «Heritage Net мұралар желісі» жобасының жалғасы болып таб-ды.                                                                                                           «Museolog» еркін бағдарламалық жасақтама Орта Азияның бас музейлері жүзеге асырған жобасының қорын, 1998 жылы ЮНЕСКО әзірледі.  1999 жылы 11 мамырда Парижде қол қойылған Музеолог бағдарламасын ендіру, Халықаралық ынтымақтастық қағидаттарына негізделген "Мұралар желісі" атты жобаның ішінде, қатысушылардың келісімімен жүзеге асты.                                                                                       2000 жылы Алматы қаласында ЮНЕСКО бастамасымен Қазақстан, Қырғызстан, Өзбекстан және Тәжікстан музейлерінің жетекшілері бас қосып, ЮНЕСКО-ның Ақпараттық қоғам бөлімінің жобасы бойынша Орта Азия елдері музейлерінің электронды каталогын құру туралы шешім қабылдады.                                                                                                  2001 жылы музеолог бағдарламасы Евроклид атты француздық фирмада құрылды. Ал 2002 жылы Алматы қаласындағы ЮНЕСКО-ның Кластерлік кеңсесінде, жобаға қатысушы елдердің қажеттілігін ескере отырып түбегейлі қайта өңделді.</vt:lpstr>
      <vt:lpstr>2002 жылдан бастап бағдарламалық жасақтама Коммуникация және Ақпарат бағдарламасының шеңберінде Алматыдағы ЮНЕСКО Кластерлік кеңсесінің қолдауында болды. 2004 жылы ЮНЕСКО-ның Алматы қаласындағы Кластерлік бюросымен жасалған келісім негізінде Қазақстан Республикасы Мемлекеттік орталық музейі «Museolog» электронды каталогтау бағдарламасын Орта Азия және Қазақстан музейлеріне енгізу бойынша үйлестірушілік және әдістемелік қызмет көрсете бастады. Қазіргі таңда аталған электронды бағдарламаны Еуропаның, Таяу Шығыс пен Орта Азияның 21 елі пайдаланады, бұл бағдарламаның бірізділігін және жаһанданғандығын көрсетеді.  2007 жылы ҚР Мемлекеттік орталық музейі ЮНЕСКО-ның бір жолғы грантын жеңіп алып, «Центральный государственный музей РК в международном культурно-образовательном пространстве: расширение электронной базы данных «Музеолог» под эгидой ЮНЕСКО» жобасын іске асырды. 2008 жылы музейлердің сұранысына сай бағдарламалық жасақтаманы жетілдіру жұмыстары жүргізіліп, Линукс 4.7-ге арналған «Museolog» бағдарламасын дайындады. Осылайша, ендігі кезекте ғылыми сипаттама жасау тезаурустар негізінде жүзеге асырылатын болды.   Бүгінгі күнге дейін ҚР МОМ қызметкерлері республиканың 25 тарихи-өлкетану музейіне «Museolog» электронды каталогтау бағдарламасын орнатып, электронды каталогқа жазбалар енгізуге дағдыландыру, музей қорын есепке алу, сақтау бойынша кеңестер берді.  2013 жылы ТЮРКСОЙ және ИСЕСКО халықаралық ұйымдарының қолдауымен музейде өткен «Орта Азия музейлері: дәстүр және жаңашылдық»  атты семинар-практикумда да «Музеолог» бағдарламасының жаңа мүмкіндіктері жайлы айтылды </vt:lpstr>
      <vt:lpstr>Электронды каталогтау  жұмыстары нәтижесінде ҚР МОМ қызметкерлері 9 ғылыми каталог дайындап, басып шығарды.  «Қазақтың этнографиялық категориялар, ұғымдар мен атауларының дәстүрлі жүйесі» атты 5 томдық энциклопедияны шығаруда да «Museolog» бағдарламасы, қазақ халқының материалдық мәдениет ескерткіштері жайлы мәліметтер алу, ғылыми мақалалар жазуда қажетті  ақпаратты жүйелеу мен өңдеуде қомақты көмек көрсетті. </vt:lpstr>
      <vt:lpstr>Слайд 6</vt:lpstr>
      <vt:lpstr>Слайд 7</vt:lpstr>
      <vt:lpstr>2-терезе. Жазбалар іздеу</vt:lpstr>
      <vt:lpstr>Жаратылыстану ғылымдары</vt:lpstr>
      <vt:lpstr>Басқа артефактілер. Аңшы құралдары</vt:lpstr>
      <vt:lpstr>Артефактілер. Археология</vt:lpstr>
      <vt:lpstr>3-терезе. Жазбалар іздеудің критерийлері</vt:lpstr>
      <vt:lpstr>4-терезе. Қолданушы арқылы өту</vt:lpstr>
      <vt:lpstr>Әкімші бас мәзірінің интерфейсі</vt:lpstr>
      <vt:lpstr>Қолданушы тәртібі терезесі</vt:lpstr>
      <vt:lpstr>Менің жұмыс кеңістігім</vt:lpstr>
      <vt:lpstr>Үлгі. Түгендеу карточкасы</vt:lpstr>
      <vt:lpstr>Түгендеу карточкасы. 2-беті</vt:lpstr>
      <vt:lpstr>Жазба жасау, енгізу </vt:lpstr>
      <vt:lpstr>Жазба жасау</vt:lpstr>
      <vt:lpstr>Жазба жасау</vt:lpstr>
      <vt:lpstr>Жазба жасау</vt:lpstr>
      <vt:lpstr>Слайд 23</vt:lpstr>
      <vt:lpstr>Добавление изображения – Бейне қосу </vt:lpstr>
      <vt:lpstr>Орталық музейдің музеолог каталогына енгізген коллекцияларының статистикалық мәліметі </vt:lpstr>
      <vt:lpstr>Статистикалық мәліметтер базасы</vt:lpstr>
      <vt:lpstr>Қорытынды. «Museolog» бағдарламалық жасақтамасы музей міндеттерінің шешілуін қамтамасыз етуге, қоғам және зерттеушілердің топтамаларға қол жеткізуін ұйымдастыруға мүмкіндік береді. «Мuseolog» электрондық каталогтау бағдарламасын болашақта Қазақстандағы барлық музейлердің меңгеруі, бізге республикадағы Ұлттық музей қорының құрамы туралы жалпы мәліметті көруге және Орта Азия елдері музейлерінің қорындағы коллекциялармен электронды түрде танысуға мүмкіндік ашады. Яғни, виртуалды түгендеу карточкалары бар электронды каталог арқылы музей міндеттерін жүзеге асырумен қатар, коллекциялар туралы мәлімет алуға қолжетімділік артып отыратыны хақ. </vt:lpstr>
      <vt:lpstr>Пайдаланылған материалдар</vt:lpstr>
      <vt:lpstr>Көңіл қойып тыңдағандарыңызға рахмет!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Баха</dc:creator>
  <cp:lastModifiedBy>Жаке</cp:lastModifiedBy>
  <cp:revision>44</cp:revision>
  <dcterms:created xsi:type="dcterms:W3CDTF">2016-10-17T07:51:07Z</dcterms:created>
  <dcterms:modified xsi:type="dcterms:W3CDTF">2019-10-29T12:25:09Z</dcterms:modified>
</cp:coreProperties>
</file>